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62" r:id="rId6"/>
    <p:sldId id="264" r:id="rId7"/>
    <p:sldId id="263" r:id="rId8"/>
    <p:sldId id="267" r:id="rId9"/>
    <p:sldId id="265" r:id="rId10"/>
    <p:sldId id="266" r:id="rId11"/>
    <p:sldId id="273" r:id="rId12"/>
    <p:sldId id="268" r:id="rId13"/>
    <p:sldId id="269" r:id="rId14"/>
    <p:sldId id="270" r:id="rId15"/>
    <p:sldId id="271" r:id="rId16"/>
    <p:sldId id="274" r:id="rId17"/>
    <p:sldId id="275" r:id="rId18"/>
    <p:sldId id="272" r:id="rId19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35B4"/>
    <a:srgbClr val="7BFC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404" y="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8285-55C6-4038-B580-0DDBDEE2A23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DC26-612B-4548-AA36-A10A6229A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8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8285-55C6-4038-B580-0DDBDEE2A23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DC26-612B-4548-AA36-A10A6229A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1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2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8285-55C6-4038-B580-0DDBDEE2A23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DC26-612B-4548-AA36-A10A6229A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6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8285-55C6-4038-B580-0DDBDEE2A23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DC26-612B-4548-AA36-A10A6229A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47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8285-55C6-4038-B580-0DDBDEE2A23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DC26-612B-4548-AA36-A10A6229A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2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8285-55C6-4038-B580-0DDBDEE2A23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DC26-612B-4548-AA36-A10A6229A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3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09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8285-55C6-4038-B580-0DDBDEE2A23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DC26-612B-4548-AA36-A10A6229A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8285-55C6-4038-B580-0DDBDEE2A23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DC26-612B-4548-AA36-A10A6229A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5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8285-55C6-4038-B580-0DDBDEE2A23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DC26-612B-4548-AA36-A10A6229A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8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8285-55C6-4038-B580-0DDBDEE2A23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DC26-612B-4548-AA36-A10A6229A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9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8285-55C6-4038-B580-0DDBDEE2A23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DC26-612B-4548-AA36-A10A6229A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48285-55C6-4038-B580-0DDBDEE2A23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4DC26-612B-4548-AA36-A10A6229A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3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FB35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151" y="394789"/>
            <a:ext cx="9244149" cy="6941698"/>
          </a:xfrm>
          <a:prstGeom prst="rect">
            <a:avLst/>
          </a:prstGeom>
          <a:pattFill prst="pct80">
            <a:fgClr>
              <a:srgbClr val="7BFC34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586" y="707330"/>
            <a:ext cx="8753203" cy="634951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1529" y="858203"/>
            <a:ext cx="84278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omic Sans MS" panose="030F0702030302020204" pitchFamily="66" charset="0"/>
              </a:rPr>
              <a:t>Reading and Writing Algebraic Expressions</a:t>
            </a:r>
          </a:p>
        </p:txBody>
      </p:sp>
      <p:pic>
        <p:nvPicPr>
          <p:cNvPr id="1026" name="Picture 2" descr="C:\Users\Kimberly\AppData\Local\Microsoft\Windows\INetCache\IE\ZW8X81WW\math_symbo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119" y="2994230"/>
            <a:ext cx="3521177" cy="292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055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FB35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151" y="394789"/>
            <a:ext cx="9244149" cy="6941698"/>
          </a:xfrm>
          <a:prstGeom prst="rect">
            <a:avLst/>
          </a:prstGeom>
          <a:pattFill prst="pct80">
            <a:fgClr>
              <a:srgbClr val="7BFC34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586" y="707330"/>
            <a:ext cx="8753203" cy="634951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9898" y="811051"/>
            <a:ext cx="8753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Put the words in the correct box.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74793" y="2006842"/>
            <a:ext cx="2287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Product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4657" y="3761166"/>
            <a:ext cx="2574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Sum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6096" y="2837839"/>
            <a:ext cx="3065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Difference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86849" y="2930169"/>
            <a:ext cx="2766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Quotient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61882" y="3908225"/>
            <a:ext cx="4083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More than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67869" y="1991588"/>
            <a:ext cx="33257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Less than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92780" y="2930168"/>
            <a:ext cx="2150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Total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6097" y="4610041"/>
            <a:ext cx="3406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Increased by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29355" y="5668787"/>
            <a:ext cx="3843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Decreased by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26171" y="4835087"/>
            <a:ext cx="31731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Divided by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74793" y="3865638"/>
            <a:ext cx="1851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Plus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06234" y="5569700"/>
            <a:ext cx="2821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Less than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86096" y="1971614"/>
            <a:ext cx="2047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Times</a:t>
            </a:r>
          </a:p>
        </p:txBody>
      </p:sp>
    </p:spTree>
    <p:extLst>
      <p:ext uri="{BB962C8B-B14F-4D97-AF65-F5344CB8AC3E}">
        <p14:creationId xmlns:p14="http://schemas.microsoft.com/office/powerpoint/2010/main" val="224697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4" grpId="0"/>
      <p:bldP spid="16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FB35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151" y="394789"/>
            <a:ext cx="9244149" cy="6941698"/>
          </a:xfrm>
          <a:prstGeom prst="rect">
            <a:avLst/>
          </a:prstGeom>
          <a:pattFill prst="pct80">
            <a:fgClr>
              <a:srgbClr val="7BFC34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586" y="707330"/>
            <a:ext cx="8753203" cy="634951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49442" y="1311593"/>
            <a:ext cx="7567374" cy="492252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>
            <a:stCxn id="5" idx="0"/>
            <a:endCxn id="5" idx="2"/>
          </p:cNvCxnSpPr>
          <p:nvPr/>
        </p:nvCxnSpPr>
        <p:spPr>
          <a:xfrm>
            <a:off x="5033129" y="1311593"/>
            <a:ext cx="0" cy="492252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5" idx="1"/>
            <a:endCxn id="5" idx="3"/>
          </p:cNvCxnSpPr>
          <p:nvPr/>
        </p:nvCxnSpPr>
        <p:spPr>
          <a:xfrm>
            <a:off x="1249442" y="3772853"/>
            <a:ext cx="7567374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65068" y="1338817"/>
            <a:ext cx="2766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Addition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6884" y="1311593"/>
            <a:ext cx="3244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Subtraction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07255" y="3783626"/>
            <a:ext cx="3709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Multiplication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9200" y="3772853"/>
            <a:ext cx="3033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Division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65068" y="4472482"/>
            <a:ext cx="2287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B35B4"/>
                </a:solidFill>
              </a:rPr>
              <a:t>Product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0862" y="1944855"/>
            <a:ext cx="2574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B35B4"/>
                </a:solidFill>
              </a:rPr>
              <a:t>Sum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46884" y="4377119"/>
            <a:ext cx="2370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B35B4"/>
                </a:solidFill>
              </a:rPr>
              <a:t>Divided by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46974" y="1931799"/>
            <a:ext cx="2622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B35B4"/>
                </a:solidFill>
              </a:rPr>
              <a:t>Difference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46884" y="5021031"/>
            <a:ext cx="2766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B35B4"/>
                </a:solidFill>
              </a:rPr>
              <a:t>Quotient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21854" y="2505845"/>
            <a:ext cx="2790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B35B4"/>
                </a:solidFill>
              </a:rPr>
              <a:t>More than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21854" y="3026625"/>
            <a:ext cx="3065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B35B4"/>
                </a:solidFill>
              </a:rPr>
              <a:t>Increased by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46974" y="2429921"/>
            <a:ext cx="3843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B35B4"/>
                </a:solidFill>
              </a:rPr>
              <a:t>Decreased by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19115" y="1871788"/>
            <a:ext cx="1197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B35B4"/>
                </a:solidFill>
              </a:rPr>
              <a:t>Plus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13864" y="2950121"/>
            <a:ext cx="2821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B35B4"/>
                </a:solidFill>
              </a:rPr>
              <a:t>Less than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96759" y="2340437"/>
            <a:ext cx="1329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B35B4"/>
                </a:solidFill>
              </a:rPr>
              <a:t>Total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07566" y="4970676"/>
            <a:ext cx="2047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B35B4"/>
                </a:solidFill>
              </a:rPr>
              <a:t>Times</a:t>
            </a:r>
          </a:p>
        </p:txBody>
      </p:sp>
    </p:spTree>
    <p:extLst>
      <p:ext uri="{BB962C8B-B14F-4D97-AF65-F5344CB8AC3E}">
        <p14:creationId xmlns:p14="http://schemas.microsoft.com/office/powerpoint/2010/main" val="66206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9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FB35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151" y="394789"/>
            <a:ext cx="9244149" cy="6941698"/>
          </a:xfrm>
          <a:prstGeom prst="rect">
            <a:avLst/>
          </a:prstGeom>
          <a:pattFill prst="pct80">
            <a:fgClr>
              <a:srgbClr val="7BFC34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586" y="707330"/>
            <a:ext cx="8753203" cy="634951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6917" y="2714554"/>
            <a:ext cx="8986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Comic Sans MS" panose="030F0702030302020204" pitchFamily="66" charset="0"/>
              </a:rPr>
              <a:t>Can you think of more?</a:t>
            </a:r>
          </a:p>
        </p:txBody>
      </p:sp>
    </p:spTree>
    <p:extLst>
      <p:ext uri="{BB962C8B-B14F-4D97-AF65-F5344CB8AC3E}">
        <p14:creationId xmlns:p14="http://schemas.microsoft.com/office/powerpoint/2010/main" val="4147470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FB35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151" y="394789"/>
            <a:ext cx="9244149" cy="6941698"/>
          </a:xfrm>
          <a:prstGeom prst="rect">
            <a:avLst/>
          </a:prstGeom>
          <a:pattFill prst="pct80">
            <a:fgClr>
              <a:srgbClr val="7BFC34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586" y="707330"/>
            <a:ext cx="8753203" cy="634951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2406" y="871824"/>
            <a:ext cx="85616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Comic Sans MS" panose="030F0702030302020204" pitchFamily="66" charset="0"/>
              </a:rPr>
              <a:t>Example 1: Write the verbal expression for 7n – 4.</a:t>
            </a:r>
          </a:p>
          <a:p>
            <a:endParaRPr lang="en-US" sz="44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407" y="2816408"/>
            <a:ext cx="83168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“Four less than seven times a number”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9531" y="4934857"/>
            <a:ext cx="78551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B35B4"/>
                </a:solidFill>
                <a:latin typeface="Comic Sans MS" panose="030F0702030302020204" pitchFamily="66" charset="0"/>
              </a:rPr>
              <a:t>What is another way to write the expression?</a:t>
            </a:r>
          </a:p>
        </p:txBody>
      </p:sp>
    </p:spTree>
    <p:extLst>
      <p:ext uri="{BB962C8B-B14F-4D97-AF65-F5344CB8AC3E}">
        <p14:creationId xmlns:p14="http://schemas.microsoft.com/office/powerpoint/2010/main" val="39418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FB35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151" y="394789"/>
            <a:ext cx="9244149" cy="6941698"/>
          </a:xfrm>
          <a:prstGeom prst="rect">
            <a:avLst/>
          </a:prstGeom>
          <a:pattFill prst="pct80">
            <a:fgClr>
              <a:srgbClr val="7BFC34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586" y="707330"/>
            <a:ext cx="8753203" cy="634951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8586" y="720997"/>
            <a:ext cx="83101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mic Sans MS" panose="030F0702030302020204" pitchFamily="66" charset="0"/>
              </a:rPr>
              <a:t>Example 2:  Write the expression for 5(d + 6).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0174" y="3173559"/>
            <a:ext cx="85616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“The product of 5 and the sum of a number and 6.”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9917" y="5181600"/>
            <a:ext cx="75797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B35B4"/>
                </a:solidFill>
                <a:latin typeface="Comic Sans MS" panose="030F0702030302020204" pitchFamily="66" charset="0"/>
              </a:rPr>
              <a:t>What is another way to write the expression?</a:t>
            </a:r>
          </a:p>
        </p:txBody>
      </p:sp>
    </p:spTree>
    <p:extLst>
      <p:ext uri="{BB962C8B-B14F-4D97-AF65-F5344CB8AC3E}">
        <p14:creationId xmlns:p14="http://schemas.microsoft.com/office/powerpoint/2010/main" val="380556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FB35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151" y="394789"/>
            <a:ext cx="9244149" cy="6941698"/>
          </a:xfrm>
          <a:prstGeom prst="rect">
            <a:avLst/>
          </a:prstGeom>
          <a:pattFill prst="pct80">
            <a:fgClr>
              <a:srgbClr val="7BFC34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586" y="707330"/>
            <a:ext cx="8753203" cy="634951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4186" y="826439"/>
            <a:ext cx="83460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mic Sans MS" panose="030F0702030302020204" pitchFamily="66" charset="0"/>
              </a:rPr>
              <a:t>Example 3:  Write an algebraic expression for “ 7 increased by 8.”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71376" y="3863351"/>
            <a:ext cx="7591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B35B4"/>
                </a:solidFill>
              </a:rPr>
              <a:t>7 + 8</a:t>
            </a:r>
          </a:p>
        </p:txBody>
      </p:sp>
    </p:spTree>
    <p:extLst>
      <p:ext uri="{BB962C8B-B14F-4D97-AF65-F5344CB8AC3E}">
        <p14:creationId xmlns:p14="http://schemas.microsoft.com/office/powerpoint/2010/main" val="259859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FB35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151" y="394789"/>
            <a:ext cx="9244149" cy="6941698"/>
          </a:xfrm>
          <a:prstGeom prst="rect">
            <a:avLst/>
          </a:prstGeom>
          <a:pattFill prst="pct80">
            <a:fgClr>
              <a:srgbClr val="7BFC34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586" y="707330"/>
            <a:ext cx="8753203" cy="634951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6354" y="811691"/>
            <a:ext cx="85376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mic Sans MS" panose="030F0702030302020204" pitchFamily="66" charset="0"/>
              </a:rPr>
              <a:t>Example 4:  Write an algebraic expression for “The quotient of 8 and 4.”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9301" y="4112381"/>
            <a:ext cx="4717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B35B4"/>
                </a:solidFill>
              </a:rPr>
              <a:t>8 ÷ 4</a:t>
            </a:r>
          </a:p>
        </p:txBody>
      </p:sp>
    </p:spTree>
    <p:extLst>
      <p:ext uri="{BB962C8B-B14F-4D97-AF65-F5344CB8AC3E}">
        <p14:creationId xmlns:p14="http://schemas.microsoft.com/office/powerpoint/2010/main" val="278224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FB35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151" y="394789"/>
            <a:ext cx="9244149" cy="6941698"/>
          </a:xfrm>
          <a:prstGeom prst="rect">
            <a:avLst/>
          </a:prstGeom>
          <a:pattFill prst="pct80">
            <a:fgClr>
              <a:srgbClr val="7BFC34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586" y="707330"/>
            <a:ext cx="8753203" cy="634951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8071" y="954073"/>
            <a:ext cx="69331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mic Sans MS" panose="030F0702030302020204" pitchFamily="66" charset="0"/>
              </a:rPr>
              <a:t>Practice</a:t>
            </a:r>
          </a:p>
          <a:p>
            <a:r>
              <a:rPr lang="en-US" sz="2400" b="1" dirty="0">
                <a:latin typeface="Comic Sans MS" panose="030F0702030302020204" pitchFamily="66" charset="0"/>
              </a:rPr>
              <a:t>Write a verbal expression.</a:t>
            </a:r>
          </a:p>
          <a:p>
            <a:pPr marL="457200" indent="-457200">
              <a:buAutoNum type="arabicPeriod"/>
            </a:pPr>
            <a:r>
              <a:rPr lang="en-US" sz="4800" b="1" dirty="0"/>
              <a:t> r – 8</a:t>
            </a:r>
          </a:p>
          <a:p>
            <a:pPr marL="457200" indent="-457200">
              <a:buAutoNum type="arabicPeriod"/>
            </a:pPr>
            <a:r>
              <a:rPr lang="en-US" sz="4800" b="1" dirty="0"/>
              <a:t> 6x + 2</a:t>
            </a:r>
          </a:p>
          <a:p>
            <a:r>
              <a:rPr lang="en-US" sz="2400" b="1" dirty="0">
                <a:latin typeface="Comic Sans MS" panose="030F0702030302020204" pitchFamily="66" charset="0"/>
              </a:rPr>
              <a:t>Write the algebraic expression.</a:t>
            </a:r>
          </a:p>
          <a:p>
            <a:r>
              <a:rPr lang="en-US" sz="4800" b="1" dirty="0"/>
              <a:t>3</a:t>
            </a:r>
            <a:r>
              <a:rPr lang="en-US" sz="2400" b="1" dirty="0"/>
              <a:t>.  </a:t>
            </a:r>
            <a:r>
              <a:rPr lang="en-US" sz="4800" b="1" dirty="0"/>
              <a:t>f increased by 12</a:t>
            </a:r>
          </a:p>
          <a:p>
            <a:r>
              <a:rPr lang="en-US" sz="4800" b="1" dirty="0"/>
              <a:t>4. 13 divided by 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9358" y="2090880"/>
            <a:ext cx="6591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B35B4"/>
                </a:solidFill>
              </a:rPr>
              <a:t>r decreased by 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62991" y="2921877"/>
            <a:ext cx="5514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B35B4"/>
                </a:solidFill>
              </a:rPr>
              <a:t>6 times x plus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6633" y="954073"/>
            <a:ext cx="3770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B35B4"/>
                </a:solidFill>
              </a:rPr>
              <a:t>Possible answers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71927" y="3833016"/>
            <a:ext cx="2375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B35B4"/>
                </a:solidFill>
              </a:rPr>
              <a:t>f + 12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17479" y="4798027"/>
                <a:ext cx="2433484" cy="16065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rgbClr val="FB35B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1" i="0" smtClean="0">
                              <a:solidFill>
                                <a:srgbClr val="FB35B4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en-US" sz="4800" b="1" i="0" smtClean="0">
                              <a:solidFill>
                                <a:srgbClr val="FB35B4"/>
                              </a:solidFill>
                              <a:latin typeface="Cambria Math" panose="02040503050406030204" pitchFamily="18" charset="0"/>
                            </a:rPr>
                            <m:t>𝐲</m:t>
                          </m:r>
                        </m:den>
                      </m:f>
                    </m:oMath>
                  </m:oMathPara>
                </a14:m>
                <a:endParaRPr lang="en-US" sz="48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479" y="4798027"/>
                <a:ext cx="2433484" cy="16065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174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FB35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151" y="394789"/>
            <a:ext cx="9244149" cy="6941698"/>
          </a:xfrm>
          <a:prstGeom prst="rect">
            <a:avLst/>
          </a:prstGeom>
          <a:pattFill prst="pct80">
            <a:fgClr>
              <a:srgbClr val="7BFC34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586" y="707330"/>
            <a:ext cx="8753203" cy="634951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124" y="987743"/>
            <a:ext cx="801528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omic Sans MS" panose="030F0702030302020204" pitchFamily="66" charset="0"/>
              </a:rPr>
              <a:t>Closure</a:t>
            </a:r>
          </a:p>
          <a:p>
            <a:r>
              <a:rPr lang="en-US" sz="4800" b="1" dirty="0">
                <a:latin typeface="Comic Sans MS" panose="030F0702030302020204" pitchFamily="66" charset="0"/>
              </a:rPr>
              <a:t>Write as many verbal expressions for 2x + 5 as you can.</a:t>
            </a:r>
          </a:p>
        </p:txBody>
      </p:sp>
    </p:spTree>
    <p:extLst>
      <p:ext uri="{BB962C8B-B14F-4D97-AF65-F5344CB8AC3E}">
        <p14:creationId xmlns:p14="http://schemas.microsoft.com/office/powerpoint/2010/main" val="2984454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FB35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151" y="394789"/>
            <a:ext cx="9244149" cy="6941698"/>
          </a:xfrm>
          <a:prstGeom prst="rect">
            <a:avLst/>
          </a:prstGeom>
          <a:pattFill prst="pct80">
            <a:fgClr>
              <a:srgbClr val="7BFC34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586" y="707330"/>
            <a:ext cx="8753203" cy="634951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8667" y="707330"/>
                <a:ext cx="8357116" cy="5108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>
                    <a:latin typeface="Comic Sans MS" panose="030F0702030302020204" pitchFamily="66" charset="0"/>
                  </a:rPr>
                  <a:t>Warm Up</a:t>
                </a:r>
              </a:p>
              <a:p>
                <a:r>
                  <a:rPr lang="en-US" sz="4400" b="1" dirty="0">
                    <a:latin typeface="Comic Sans MS" panose="030F0702030302020204" pitchFamily="66" charset="0"/>
                  </a:rPr>
                  <a:t>Simplify</a:t>
                </a:r>
              </a:p>
              <a:p>
                <a:r>
                  <a:rPr lang="en-US" sz="4400" b="1" dirty="0"/>
                  <a:t>1. 30 + 2(3 + 5) </a:t>
                </a:r>
                <a14:m>
                  <m:oMath xmlns:m="http://schemas.openxmlformats.org/officeDocument/2006/math"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4400" b="1" dirty="0"/>
                  <a:t> 4</a:t>
                </a:r>
              </a:p>
              <a:p>
                <a:r>
                  <a:rPr lang="en-US" sz="4400" b="1" dirty="0"/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400" b="1" dirty="0"/>
                  <a:t> - (3 + 6)</a:t>
                </a:r>
              </a:p>
              <a:p>
                <a:r>
                  <a:rPr lang="en-US" sz="4400" b="1" dirty="0"/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400" b="1" dirty="0"/>
                  <a:t> + 5 – 6 ÷ 3</a:t>
                </a:r>
              </a:p>
              <a:p>
                <a:r>
                  <a:rPr lang="en-US" sz="4400" b="1" dirty="0"/>
                  <a:t>4. 8 ÷ 4 + 6 x 2</a:t>
                </a:r>
              </a:p>
              <a:p>
                <a:r>
                  <a:rPr lang="en-US" sz="4400" b="1" dirty="0"/>
                  <a:t>5. 19 – 2 x 4 + 6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667" y="707330"/>
                <a:ext cx="8357116" cy="5108963"/>
              </a:xfrm>
              <a:prstGeom prst="rect">
                <a:avLst/>
              </a:prstGeom>
              <a:blipFill rotWithShape="1">
                <a:blip r:embed="rId2"/>
                <a:stretch>
                  <a:fillRect l="-2993" t="-3580" b="-4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371190" y="2300512"/>
            <a:ext cx="910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B35B4"/>
                </a:solidFill>
              </a:rPr>
              <a:t>34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17225" y="2846312"/>
            <a:ext cx="910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B35B4"/>
                </a:solidFill>
              </a:rPr>
              <a:t>55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17225" y="3677309"/>
            <a:ext cx="910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B35B4"/>
                </a:solidFill>
              </a:rPr>
              <a:t>30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17225" y="4375800"/>
            <a:ext cx="910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B35B4"/>
                </a:solidFill>
              </a:rPr>
              <a:t>14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2641" y="5206797"/>
            <a:ext cx="910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B35B4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05288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FB35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151" y="394789"/>
            <a:ext cx="9244149" cy="6941698"/>
          </a:xfrm>
          <a:prstGeom prst="rect">
            <a:avLst/>
          </a:prstGeom>
          <a:pattFill prst="pct80">
            <a:fgClr>
              <a:srgbClr val="7BFC34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586" y="707330"/>
            <a:ext cx="8753203" cy="634951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7161" y="2283143"/>
            <a:ext cx="84160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Comic Sans MS" panose="030F0702030302020204" pitchFamily="66" charset="0"/>
              </a:rPr>
              <a:t>A </a:t>
            </a:r>
            <a:r>
              <a:rPr lang="en-US" sz="5400" b="1" dirty="0">
                <a:solidFill>
                  <a:srgbClr val="FB35B4"/>
                </a:solidFill>
                <a:latin typeface="Comic Sans MS" panose="030F0702030302020204" pitchFamily="66" charset="0"/>
              </a:rPr>
              <a:t>variable</a:t>
            </a:r>
            <a:r>
              <a:rPr lang="en-US" sz="5400" b="1" dirty="0">
                <a:latin typeface="Comic Sans MS" panose="030F0702030302020204" pitchFamily="66" charset="0"/>
              </a:rPr>
              <a:t> is a symbol, usually a letter, that stands for a number.</a:t>
            </a:r>
          </a:p>
        </p:txBody>
      </p:sp>
    </p:spTree>
    <p:extLst>
      <p:ext uri="{BB962C8B-B14F-4D97-AF65-F5344CB8AC3E}">
        <p14:creationId xmlns:p14="http://schemas.microsoft.com/office/powerpoint/2010/main" val="271891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FB35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151" y="394789"/>
            <a:ext cx="9244149" cy="6941698"/>
          </a:xfrm>
          <a:prstGeom prst="rect">
            <a:avLst/>
          </a:prstGeom>
          <a:pattFill prst="pct80">
            <a:fgClr>
              <a:srgbClr val="7BFC34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586" y="707330"/>
            <a:ext cx="8753203" cy="634951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8586" y="707330"/>
            <a:ext cx="84042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mic Sans MS" panose="030F0702030302020204" pitchFamily="66" charset="0"/>
              </a:rPr>
              <a:t>An </a:t>
            </a:r>
            <a:r>
              <a:rPr lang="en-US" sz="4800" b="1" dirty="0">
                <a:solidFill>
                  <a:srgbClr val="FB35B4"/>
                </a:solidFill>
                <a:latin typeface="Comic Sans MS" panose="030F0702030302020204" pitchFamily="66" charset="0"/>
              </a:rPr>
              <a:t>algebraic expression </a:t>
            </a:r>
            <a:r>
              <a:rPr lang="en-US" sz="4800" b="1" dirty="0">
                <a:latin typeface="Comic Sans MS" panose="030F0702030302020204" pitchFamily="66" charset="0"/>
              </a:rPr>
              <a:t>consists of one or more numbers, variables and operations.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976" y="3757580"/>
            <a:ext cx="7956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mic Sans MS" panose="030F0702030302020204" pitchFamily="66" charset="0"/>
              </a:rPr>
              <a:t>How is it different from a  numeric expression?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78719" y="5632764"/>
            <a:ext cx="69072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B35B4"/>
                </a:solidFill>
                <a:latin typeface="Comic Sans MS" panose="030F0702030302020204" pitchFamily="66" charset="0"/>
              </a:rPr>
              <a:t>It includes variables.</a:t>
            </a:r>
          </a:p>
        </p:txBody>
      </p:sp>
    </p:spTree>
    <p:extLst>
      <p:ext uri="{BB962C8B-B14F-4D97-AF65-F5344CB8AC3E}">
        <p14:creationId xmlns:p14="http://schemas.microsoft.com/office/powerpoint/2010/main" val="212814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FB35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151" y="394789"/>
            <a:ext cx="9244149" cy="6941698"/>
          </a:xfrm>
          <a:prstGeom prst="rect">
            <a:avLst/>
          </a:prstGeom>
          <a:pattFill prst="pct80">
            <a:fgClr>
              <a:srgbClr val="7BFC34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586" y="707330"/>
            <a:ext cx="8753203" cy="634951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6168" y="987743"/>
            <a:ext cx="8873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latin typeface="Comic Sans MS" panose="030F0702030302020204" pitchFamily="66" charset="0"/>
              </a:rPr>
              <a:t>Examples of Algebraic Expressions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5826" y="2266950"/>
            <a:ext cx="1273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3x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4040" y="3789046"/>
            <a:ext cx="24163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B35B4"/>
                </a:solidFill>
              </a:rPr>
              <a:t>This means 3 times x.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1343" y="2374273"/>
            <a:ext cx="2439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4 + 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02734" y="2380173"/>
            <a:ext cx="3814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3d – 6 + 6f -7</a:t>
            </a:r>
          </a:p>
        </p:txBody>
      </p:sp>
    </p:spTree>
    <p:extLst>
      <p:ext uri="{BB962C8B-B14F-4D97-AF65-F5344CB8AC3E}">
        <p14:creationId xmlns:p14="http://schemas.microsoft.com/office/powerpoint/2010/main" val="186728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FB35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151" y="394789"/>
            <a:ext cx="9244149" cy="6941698"/>
          </a:xfrm>
          <a:prstGeom prst="rect">
            <a:avLst/>
          </a:prstGeom>
          <a:pattFill prst="pct80">
            <a:fgClr>
              <a:srgbClr val="7BFC34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586" y="707330"/>
            <a:ext cx="8753203" cy="634951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rgbClr val="FB35B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586" y="707330"/>
            <a:ext cx="82628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mic Sans MS" panose="030F0702030302020204" pitchFamily="66" charset="0"/>
              </a:rPr>
              <a:t>A </a:t>
            </a:r>
            <a:r>
              <a:rPr lang="en-US" sz="4800" b="1" dirty="0">
                <a:solidFill>
                  <a:srgbClr val="FB35B4"/>
                </a:solidFill>
                <a:latin typeface="Comic Sans MS" panose="030F0702030302020204" pitchFamily="66" charset="0"/>
              </a:rPr>
              <a:t>term</a:t>
            </a:r>
            <a:r>
              <a:rPr lang="en-US" sz="4800" b="1" dirty="0">
                <a:latin typeface="Comic Sans MS" panose="030F0702030302020204" pitchFamily="66" charset="0"/>
              </a:rPr>
              <a:t> is a number and or variable separated by + and or – signs.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9862" y="3087913"/>
            <a:ext cx="8050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mic Sans MS" panose="030F0702030302020204" pitchFamily="66" charset="0"/>
              </a:rPr>
              <a:t>3x + 4y - 6 has 3 terms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047" y="3835100"/>
            <a:ext cx="1719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35B4"/>
                </a:solidFill>
              </a:rPr>
              <a:t>Term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B35B4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09505" y="3882088"/>
            <a:ext cx="1207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35B4"/>
                </a:solidFill>
              </a:rPr>
              <a:t>Term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B35B4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80487" y="3819590"/>
            <a:ext cx="146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B35B4"/>
                </a:solidFill>
              </a:rPr>
              <a:t>Term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B35B4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7001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FB35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151" y="394789"/>
            <a:ext cx="9244149" cy="6941698"/>
          </a:xfrm>
          <a:prstGeom prst="rect">
            <a:avLst/>
          </a:prstGeom>
          <a:pattFill prst="pct80">
            <a:fgClr>
              <a:srgbClr val="7BFC34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586" y="707330"/>
            <a:ext cx="8753203" cy="634951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4380" y="1052513"/>
            <a:ext cx="8884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B35B4"/>
                </a:solidFill>
                <a:latin typeface="Comic Sans MS" panose="030F0702030302020204" pitchFamily="66" charset="0"/>
              </a:rPr>
              <a:t>Coefficient</a:t>
            </a:r>
            <a:r>
              <a:rPr lang="en-US" sz="4800" b="1" dirty="0">
                <a:latin typeface="Comic Sans MS" panose="030F0702030302020204" pitchFamily="66" charset="0"/>
              </a:rPr>
              <a:t> – a number that is multiplied with a variable.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0846" y="3671280"/>
            <a:ext cx="75791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mic Sans MS" panose="030F0702030302020204" pitchFamily="66" charset="0"/>
              </a:rPr>
              <a:t>In the term 3x, 3 is the coefficient.</a:t>
            </a:r>
          </a:p>
        </p:txBody>
      </p:sp>
    </p:spTree>
    <p:extLst>
      <p:ext uri="{BB962C8B-B14F-4D97-AF65-F5344CB8AC3E}">
        <p14:creationId xmlns:p14="http://schemas.microsoft.com/office/powerpoint/2010/main" val="11595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FB35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151" y="394789"/>
            <a:ext cx="9244149" cy="6941698"/>
          </a:xfrm>
          <a:prstGeom prst="rect">
            <a:avLst/>
          </a:prstGeom>
          <a:pattFill prst="pct80">
            <a:fgClr>
              <a:srgbClr val="7BFC34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586" y="707330"/>
            <a:ext cx="8753203" cy="634951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0046" y="1052769"/>
            <a:ext cx="78551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Comic Sans MS" panose="030F0702030302020204" pitchFamily="66" charset="0"/>
              </a:rPr>
              <a:t>Copy the table on the next page.</a:t>
            </a:r>
          </a:p>
        </p:txBody>
      </p:sp>
    </p:spTree>
    <p:extLst>
      <p:ext uri="{BB962C8B-B14F-4D97-AF65-F5344CB8AC3E}">
        <p14:creationId xmlns:p14="http://schemas.microsoft.com/office/powerpoint/2010/main" val="34639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FB35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151" y="394789"/>
            <a:ext cx="9244149" cy="6941698"/>
          </a:xfrm>
          <a:prstGeom prst="rect">
            <a:avLst/>
          </a:prstGeom>
          <a:pattFill prst="pct80">
            <a:fgClr>
              <a:srgbClr val="7BFC34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586" y="707330"/>
            <a:ext cx="8753203" cy="634951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49442" y="1311593"/>
            <a:ext cx="7567374" cy="492252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7" idx="0"/>
            <a:endCxn id="7" idx="2"/>
          </p:cNvCxnSpPr>
          <p:nvPr/>
        </p:nvCxnSpPr>
        <p:spPr>
          <a:xfrm>
            <a:off x="5033129" y="1311593"/>
            <a:ext cx="0" cy="492252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1"/>
            <a:endCxn id="7" idx="3"/>
          </p:cNvCxnSpPr>
          <p:nvPr/>
        </p:nvCxnSpPr>
        <p:spPr>
          <a:xfrm>
            <a:off x="1249442" y="3772853"/>
            <a:ext cx="7567374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65068" y="1338817"/>
            <a:ext cx="2766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Addition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46884" y="1311593"/>
            <a:ext cx="3669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Subtraction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07255" y="3783626"/>
            <a:ext cx="3709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Multiplication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29200" y="3772853"/>
            <a:ext cx="3033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Division</a:t>
            </a:r>
          </a:p>
        </p:txBody>
      </p:sp>
    </p:spTree>
    <p:extLst>
      <p:ext uri="{BB962C8B-B14F-4D97-AF65-F5344CB8AC3E}">
        <p14:creationId xmlns:p14="http://schemas.microsoft.com/office/powerpoint/2010/main" val="3419621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402</Words>
  <Application>Microsoft Office PowerPoint</Application>
  <PresentationFormat>Custom</PresentationFormat>
  <Paragraphs>89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Tammie Slate</dc:creator>
  <cp:lastModifiedBy>Shawn Brown</cp:lastModifiedBy>
  <cp:revision>18</cp:revision>
  <dcterms:created xsi:type="dcterms:W3CDTF">2015-06-15T21:15:02Z</dcterms:created>
  <dcterms:modified xsi:type="dcterms:W3CDTF">2019-01-24T16:30:20Z</dcterms:modified>
</cp:coreProperties>
</file>