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4" r:id="rId5"/>
    <p:sldId id="266" r:id="rId6"/>
    <p:sldId id="262" r:id="rId7"/>
    <p:sldId id="265" r:id="rId8"/>
    <p:sldId id="263" r:id="rId9"/>
    <p:sldId id="261" r:id="rId10"/>
    <p:sldId id="259" r:id="rId1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BFC5-075B-47F6-8D0F-07D7136B9860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51C9-A23D-434B-A0C7-CAA11579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6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BFC5-075B-47F6-8D0F-07D7136B9860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51C9-A23D-434B-A0C7-CAA11579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6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BFC5-075B-47F6-8D0F-07D7136B9860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51C9-A23D-434B-A0C7-CAA11579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3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BFC5-075B-47F6-8D0F-07D7136B9860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51C9-A23D-434B-A0C7-CAA11579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0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BFC5-075B-47F6-8D0F-07D7136B9860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51C9-A23D-434B-A0C7-CAA11579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9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BFC5-075B-47F6-8D0F-07D7136B9860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51C9-A23D-434B-A0C7-CAA11579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0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BFC5-075B-47F6-8D0F-07D7136B9860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51C9-A23D-434B-A0C7-CAA11579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0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BFC5-075B-47F6-8D0F-07D7136B9860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51C9-A23D-434B-A0C7-CAA11579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6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BFC5-075B-47F6-8D0F-07D7136B9860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51C9-A23D-434B-A0C7-CAA11579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0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BFC5-075B-47F6-8D0F-07D7136B9860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51C9-A23D-434B-A0C7-CAA11579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8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BFC5-075B-47F6-8D0F-07D7136B9860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51C9-A23D-434B-A0C7-CAA11579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9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CBFC5-075B-47F6-8D0F-07D7136B9860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051C9-A23D-434B-A0C7-CAA115797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4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838200"/>
            <a:ext cx="762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n w="38100"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Finding the Whole Amount When Given the Part and the Percent</a:t>
            </a:r>
          </a:p>
          <a:p>
            <a:endParaRPr lang="en-US" sz="4800" dirty="0"/>
          </a:p>
        </p:txBody>
      </p:sp>
      <p:pic>
        <p:nvPicPr>
          <p:cNvPr id="1026" name="Picture 2" descr="C:\Users\Kimberly\AppData\Local\Microsoft\Windows\INetCache\IE\0DVOL1GY\orange-sale-label-1425213547cFg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623" y="4267200"/>
            <a:ext cx="1968753" cy="123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537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838200"/>
            <a:ext cx="7620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n w="38100"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Closure</a:t>
            </a:r>
          </a:p>
          <a:p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952500" y="1669196"/>
            <a:ext cx="7239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Explain how you would solve this problem.</a:t>
            </a:r>
          </a:p>
          <a:p>
            <a:endParaRPr lang="en-US" sz="4800" b="1" dirty="0"/>
          </a:p>
          <a:p>
            <a:r>
              <a:rPr lang="en-US" sz="4800" b="1" dirty="0"/>
              <a:t>Twenty four is 20 percent of what number?</a:t>
            </a:r>
          </a:p>
          <a:p>
            <a:endParaRPr lang="en-US" sz="4800" b="1" dirty="0"/>
          </a:p>
          <a:p>
            <a:endParaRPr lang="en-US" sz="4800" b="1" dirty="0"/>
          </a:p>
          <a:p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5029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120</a:t>
            </a:r>
          </a:p>
        </p:txBody>
      </p:sp>
    </p:spTree>
    <p:extLst>
      <p:ext uri="{BB962C8B-B14F-4D97-AF65-F5344CB8AC3E}">
        <p14:creationId xmlns:p14="http://schemas.microsoft.com/office/powerpoint/2010/main" val="310001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693003"/>
            <a:ext cx="7620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n w="38100"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Warm Up</a:t>
            </a:r>
          </a:p>
          <a:p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524000"/>
            <a:ext cx="7620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omic Sans MS" panose="030F0702030302020204" pitchFamily="66" charset="0"/>
              </a:rPr>
              <a:t>Solve each problem.  Round to the nearest percent if necessary.</a:t>
            </a:r>
          </a:p>
          <a:p>
            <a:endParaRPr lang="en-US" sz="2200" b="1" dirty="0">
              <a:latin typeface="Comic Sans MS" panose="030F0702030302020204" pitchFamily="66" charset="0"/>
            </a:endParaRPr>
          </a:p>
          <a:p>
            <a:r>
              <a:rPr lang="en-US" sz="2200" b="1" dirty="0">
                <a:latin typeface="Comic Sans MS" panose="030F0702030302020204" pitchFamily="66" charset="0"/>
              </a:rPr>
              <a:t>1).Thirty percent of 7</a:t>
            </a:r>
            <a:r>
              <a:rPr lang="en-US" sz="2200" b="1" baseline="30000" dirty="0">
                <a:latin typeface="Comic Sans MS" panose="030F0702030302020204" pitchFamily="66" charset="0"/>
              </a:rPr>
              <a:t>th</a:t>
            </a:r>
            <a:r>
              <a:rPr lang="en-US" sz="2200" b="1" dirty="0">
                <a:latin typeface="Comic Sans MS" panose="030F0702030302020204" pitchFamily="66" charset="0"/>
              </a:rPr>
              <a:t> graders are in art. If there are 125 seventh grade students how many are in art?</a:t>
            </a:r>
          </a:p>
          <a:p>
            <a:endParaRPr lang="en-US" sz="2200" b="1" dirty="0">
              <a:latin typeface="Comic Sans MS" panose="030F0702030302020204" pitchFamily="66" charset="0"/>
            </a:endParaRPr>
          </a:p>
          <a:p>
            <a:r>
              <a:rPr lang="en-US" sz="2200" b="1" dirty="0">
                <a:latin typeface="Comic Sans MS" panose="030F0702030302020204" pitchFamily="66" charset="0"/>
              </a:rPr>
              <a:t>2).  Kelly bought a jacket for 15% off. If the jacket cost $80, how much money did she save? How much did she pay for the jacket?</a:t>
            </a:r>
          </a:p>
          <a:p>
            <a:endParaRPr lang="en-US" sz="2200" b="1" dirty="0">
              <a:latin typeface="Comic Sans MS" panose="030F0702030302020204" pitchFamily="66" charset="0"/>
            </a:endParaRPr>
          </a:p>
          <a:p>
            <a:r>
              <a:rPr lang="en-US" sz="2200" b="1" dirty="0">
                <a:latin typeface="Comic Sans MS" panose="030F0702030302020204" pitchFamily="66" charset="0"/>
              </a:rPr>
              <a:t>3). Lou got 80% of his questions right on his test. If he had 50 questions on the test, how many did he get right?</a:t>
            </a:r>
          </a:p>
          <a:p>
            <a:endParaRPr lang="en-US" sz="2200" b="1" dirty="0">
              <a:latin typeface="Comic Sans MS" panose="030F0702030302020204" pitchFamily="66" charset="0"/>
            </a:endParaRPr>
          </a:p>
          <a:p>
            <a:endParaRPr lang="en-US" sz="2200" b="1" dirty="0">
              <a:latin typeface="Comic Sans MS" panose="030F0702030302020204" pitchFamily="66" charset="0"/>
            </a:endParaRPr>
          </a:p>
          <a:p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32004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37.5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4324629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Saved $12, paid $68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0" y="55626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40 questions</a:t>
            </a:r>
          </a:p>
        </p:txBody>
      </p:sp>
    </p:spTree>
    <p:extLst>
      <p:ext uri="{BB962C8B-B14F-4D97-AF65-F5344CB8AC3E}">
        <p14:creationId xmlns:p14="http://schemas.microsoft.com/office/powerpoint/2010/main" val="310103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0" y="838200"/>
                <a:ext cx="7696200" cy="3112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u="sng" dirty="0">
                    <a:latin typeface="Comic Sans MS" panose="030F0702030302020204" pitchFamily="66" charset="0"/>
                  </a:rPr>
                  <a:t>Finding the Whole</a:t>
                </a:r>
              </a:p>
              <a:p>
                <a:pPr algn="ctr"/>
                <a:endParaRPr lang="en-US" sz="2400" b="1" dirty="0">
                  <a:latin typeface="Comic Sans MS" panose="030F0702030302020204" pitchFamily="66" charset="0"/>
                </a:endParaRPr>
              </a:p>
              <a:p>
                <a:r>
                  <a:rPr lang="en-US" sz="2400" b="1" u="sng" dirty="0">
                    <a:latin typeface="Comic Sans MS" panose="030F0702030302020204" pitchFamily="66" charset="0"/>
                  </a:rPr>
                  <a:t>Tape Diagrams</a:t>
                </a:r>
              </a:p>
              <a:p>
                <a:endParaRPr lang="en-US" sz="2400" b="1" u="sng" dirty="0">
                  <a:latin typeface="Comic Sans MS" panose="030F0702030302020204" pitchFamily="66" charset="0"/>
                </a:endParaRPr>
              </a:p>
              <a:p>
                <a:r>
                  <a:rPr lang="en-US" sz="2400" b="1" dirty="0">
                    <a:latin typeface="Comic Sans MS" panose="030F0702030302020204" pitchFamily="66" charset="0"/>
                  </a:rPr>
                  <a:t>6 is 20% of what number?</a:t>
                </a:r>
              </a:p>
              <a:p>
                <a:endParaRPr lang="en-US" sz="2400" b="1" dirty="0">
                  <a:latin typeface="Comic Sans MS" panose="030F0702030302020204" pitchFamily="66" charset="0"/>
                </a:endParaRPr>
              </a:p>
              <a:p>
                <a:r>
                  <a:rPr lang="en-US" sz="2400" b="1" dirty="0">
                    <a:latin typeface="Comic Sans MS" panose="030F0702030302020204" pitchFamily="66" charset="0"/>
                  </a:rPr>
                  <a:t>This means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𝒘𝒉𝒐𝒍𝒆</m:t>
                        </m:r>
                        <m:r>
                          <a:rPr lang="en-US" sz="3200" b="1" i="1" smtClean="0">
                            <a:latin typeface="Cambria Math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𝒂𝒎𝒐𝒖𝒏𝒕</m:t>
                        </m:r>
                      </m:den>
                    </m:f>
                    <m:r>
                      <a:rPr lang="en-US" sz="3200" b="1" i="1" smtClean="0">
                        <a:latin typeface="Cambria Math"/>
                      </a:rPr>
                      <m:t>=</m:t>
                    </m:r>
                    <m:r>
                      <a:rPr lang="en-US" sz="3200" b="1" i="1" smtClean="0">
                        <a:latin typeface="Cambria Math"/>
                      </a:rPr>
                      <m:t>𝟐𝟎</m:t>
                    </m:r>
                    <m:r>
                      <a:rPr lang="en-US" sz="3200" b="1" i="1" smtClean="0">
                        <a:latin typeface="Cambria Math"/>
                      </a:rPr>
                      <m:t>%</m:t>
                    </m:r>
                  </m:oMath>
                </a14:m>
                <a:endParaRPr lang="en-US" sz="32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838200"/>
                <a:ext cx="7696200" cy="3112262"/>
              </a:xfrm>
              <a:prstGeom prst="rect">
                <a:avLst/>
              </a:prstGeom>
              <a:blipFill rotWithShape="1">
                <a:blip r:embed="rId3"/>
                <a:stretch>
                  <a:fillRect l="-1188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677598"/>
              </p:ext>
            </p:extLst>
          </p:nvPr>
        </p:nvGraphicFramePr>
        <p:xfrm>
          <a:off x="1371600" y="46482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66345" y="4343960"/>
            <a:ext cx="7091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10%     20%    30%    40%    50%    60%    70%    80%   90%    100%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662545" y="5029200"/>
            <a:ext cx="3048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981200" y="5029200"/>
            <a:ext cx="5334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66345" y="5347855"/>
            <a:ext cx="7091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If you divide 6 in half you get that each 10% is 3. So the whole amount is 3 x10 or 30.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709" y="4573350"/>
            <a:ext cx="1681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  3        3</a:t>
            </a:r>
          </a:p>
        </p:txBody>
      </p:sp>
    </p:spTree>
    <p:extLst>
      <p:ext uri="{BB962C8B-B14F-4D97-AF65-F5344CB8AC3E}">
        <p14:creationId xmlns:p14="http://schemas.microsoft.com/office/powerpoint/2010/main" val="207166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838200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Comic Sans MS" panose="030F0702030302020204" pitchFamily="66" charset="0"/>
              </a:rPr>
              <a:t>Finding the Whole</a:t>
            </a:r>
          </a:p>
          <a:p>
            <a:pPr algn="ctr"/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u="sng" dirty="0">
                <a:latin typeface="Comic Sans MS" panose="030F0702030302020204" pitchFamily="66" charset="0"/>
              </a:rPr>
              <a:t>Tape Diagrams</a:t>
            </a:r>
          </a:p>
          <a:p>
            <a:r>
              <a:rPr lang="en-US" sz="2400" b="1" u="sng" dirty="0">
                <a:latin typeface="Comic Sans MS" panose="030F0702030302020204" pitchFamily="66" charset="0"/>
              </a:rPr>
              <a:t>Example 1:</a:t>
            </a:r>
          </a:p>
          <a:p>
            <a:r>
              <a:rPr lang="en-US" sz="2400" b="1" dirty="0">
                <a:latin typeface="Comic Sans MS" panose="030F0702030302020204" pitchFamily="66" charset="0"/>
              </a:rPr>
              <a:t>At Lincoln Middle School, 136 of the students bring lunch from home. This is 40% of the student body. How many students go to Lincoln Middle School?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32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170250"/>
              </p:ext>
            </p:extLst>
          </p:nvPr>
        </p:nvGraphicFramePr>
        <p:xfrm>
          <a:off x="1351831" y="4336703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51831" y="3943850"/>
            <a:ext cx="7091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10%     20%    30%    40%    50%    60%    70%    80%   90%    100%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6515" y="4987361"/>
            <a:ext cx="7681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Forty percent is 4 blocks. 136 divided by 4 is 34. So each block is 34. Which means the whole amount is 340.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1831" y="4343960"/>
            <a:ext cx="2458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34     34    34     34</a:t>
            </a:r>
          </a:p>
        </p:txBody>
      </p:sp>
    </p:spTree>
    <p:extLst>
      <p:ext uri="{BB962C8B-B14F-4D97-AF65-F5344CB8AC3E}">
        <p14:creationId xmlns:p14="http://schemas.microsoft.com/office/powerpoint/2010/main" val="375656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838200"/>
            <a:ext cx="7696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Comic Sans MS" panose="030F0702030302020204" pitchFamily="66" charset="0"/>
              </a:rPr>
              <a:t>Finding the Whole</a:t>
            </a:r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u="sng" dirty="0">
                <a:latin typeface="Comic Sans MS" panose="030F0702030302020204" pitchFamily="66" charset="0"/>
              </a:rPr>
              <a:t>Tape Diagrams</a:t>
            </a:r>
          </a:p>
          <a:p>
            <a:r>
              <a:rPr lang="en-US" sz="2800" b="1" u="sng" dirty="0">
                <a:latin typeface="Comic Sans MS" panose="030F0702030302020204" pitchFamily="66" charset="0"/>
              </a:rPr>
              <a:t>Example 2: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Ed bought a pair of shoes that were on sale for 25% off. If the he saved $30.00, how much money did the shoes originally cost?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endParaRPr lang="en-US" sz="2400" b="1" u="sng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32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929166"/>
              </p:ext>
            </p:extLst>
          </p:nvPr>
        </p:nvGraphicFramePr>
        <p:xfrm>
          <a:off x="1351831" y="4336703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51831" y="3943850"/>
            <a:ext cx="7091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10%     20%    30%    40%    50%    60%    70%    80%   90%    100%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4953000"/>
                <a:ext cx="7681685" cy="101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</a:rPr>
                  <a:t>Twenty five percent is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 blocks. 30 divided by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 is 12. So each block is 12. Which means the whole amount is 120.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953000"/>
                <a:ext cx="7681685" cy="1016689"/>
              </a:xfrm>
              <a:prstGeom prst="rect">
                <a:avLst/>
              </a:prstGeom>
              <a:blipFill rotWithShape="1">
                <a:blip r:embed="rId3"/>
                <a:stretch>
                  <a:fillRect l="-1190" b="-10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351831" y="4343960"/>
            <a:ext cx="1619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12      12     6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867891" y="4343960"/>
            <a:ext cx="0" cy="4001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73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838200"/>
            <a:ext cx="7696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Comic Sans MS" panose="030F0702030302020204" pitchFamily="66" charset="0"/>
              </a:rPr>
              <a:t>Finding the Whole</a:t>
            </a:r>
          </a:p>
          <a:p>
            <a:pPr algn="ctr"/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u="sng" dirty="0">
                <a:latin typeface="Comic Sans MS" panose="030F0702030302020204" pitchFamily="66" charset="0"/>
              </a:rPr>
              <a:t>Table of Equivalent Ratios</a:t>
            </a:r>
          </a:p>
          <a:p>
            <a:r>
              <a:rPr lang="en-US" sz="2400" b="1" dirty="0">
                <a:latin typeface="Comic Sans MS" panose="030F0702030302020204" pitchFamily="66" charset="0"/>
              </a:rPr>
              <a:t>You can also use a ratio table to find the whole amount.</a:t>
            </a:r>
          </a:p>
          <a:p>
            <a:endParaRPr lang="en-US" sz="2400" b="1" u="sng" dirty="0">
              <a:latin typeface="Comic Sans MS" panose="030F0702030302020204" pitchFamily="66" charset="0"/>
            </a:endParaRPr>
          </a:p>
          <a:p>
            <a:r>
              <a:rPr lang="en-US" sz="2400" b="1" dirty="0">
                <a:latin typeface="Comic Sans MS" panose="030F0702030302020204" pitchFamily="66" charset="0"/>
              </a:rPr>
              <a:t>6 is 20% of what number?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019618"/>
              </p:ext>
            </p:extLst>
          </p:nvPr>
        </p:nvGraphicFramePr>
        <p:xfrm>
          <a:off x="1219200" y="3810000"/>
          <a:ext cx="60960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mic Sans MS" panose="030F0702030302020204" pitchFamily="66" charset="0"/>
                        </a:rPr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mic Sans MS" panose="030F0702030302020204" pitchFamily="66" charset="0"/>
                        </a:rPr>
                        <a:t>Percent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72200" y="3746688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4224" y="4724400"/>
            <a:ext cx="7681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6 is 20% of some number.  So 10 % can be found by dividing 6 by 2. Ten percent is 3. So 100% is 30 (3 x 10). Which means the whole amount  is 30. You can also multiply 6 x 5 to get 30, because to change 20% to 100% you multiply by 5.</a:t>
            </a:r>
          </a:p>
        </p:txBody>
      </p:sp>
    </p:spTree>
    <p:extLst>
      <p:ext uri="{BB962C8B-B14F-4D97-AF65-F5344CB8AC3E}">
        <p14:creationId xmlns:p14="http://schemas.microsoft.com/office/powerpoint/2010/main" val="281887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838200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Comic Sans MS" panose="030F0702030302020204" pitchFamily="66" charset="0"/>
              </a:rPr>
              <a:t>Finding the Whole</a:t>
            </a:r>
          </a:p>
          <a:p>
            <a:pPr algn="ctr"/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u="sng" dirty="0">
                <a:latin typeface="Comic Sans MS" panose="030F0702030302020204" pitchFamily="66" charset="0"/>
              </a:rPr>
              <a:t>Table of Equivalent Ratios</a:t>
            </a:r>
          </a:p>
          <a:p>
            <a:r>
              <a:rPr lang="en-US" sz="2400" b="1" u="sng" dirty="0">
                <a:latin typeface="Comic Sans MS" panose="030F0702030302020204" pitchFamily="66" charset="0"/>
              </a:rPr>
              <a:t>Example 1:</a:t>
            </a:r>
          </a:p>
          <a:p>
            <a:r>
              <a:rPr lang="en-US" sz="2400" b="1" dirty="0">
                <a:latin typeface="Comic Sans MS" panose="030F0702030302020204" pitchFamily="66" charset="0"/>
              </a:rPr>
              <a:t>At Lincoln Middle School, 136 of the students bring lunch from home. This is 40% of the student body. How many students go to Lincoln Middle School?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5029200"/>
            <a:ext cx="7681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136 is 40% of some number.  So 10 % can be found by dividing 136 by 4. Ten percent is 34. So 100% is 340 (34 x 10). Which means the whole amount is 340.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754776"/>
              </p:ext>
            </p:extLst>
          </p:nvPr>
        </p:nvGraphicFramePr>
        <p:xfrm>
          <a:off x="1371600" y="4038600"/>
          <a:ext cx="60960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Students</a:t>
                      </a:r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 bring lunch</a:t>
                      </a:r>
                      <a:endParaRPr lang="en-US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Percent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48400" y="4191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340</a:t>
            </a:r>
          </a:p>
        </p:txBody>
      </p:sp>
    </p:spTree>
    <p:extLst>
      <p:ext uri="{BB962C8B-B14F-4D97-AF65-F5344CB8AC3E}">
        <p14:creationId xmlns:p14="http://schemas.microsoft.com/office/powerpoint/2010/main" val="16377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838200"/>
            <a:ext cx="7696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Comic Sans MS" panose="030F0702030302020204" pitchFamily="66" charset="0"/>
              </a:rPr>
              <a:t>Finding the Whole</a:t>
            </a:r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u="sng" dirty="0">
                <a:latin typeface="Comic Sans MS" panose="030F0702030302020204" pitchFamily="66" charset="0"/>
              </a:rPr>
              <a:t>Table of Equivalent Ratios</a:t>
            </a:r>
          </a:p>
          <a:p>
            <a:r>
              <a:rPr lang="en-US" sz="2400" b="1" u="sng" dirty="0">
                <a:latin typeface="Comic Sans MS" panose="030F0702030302020204" pitchFamily="66" charset="0"/>
              </a:rPr>
              <a:t>Example 2:</a:t>
            </a:r>
          </a:p>
          <a:p>
            <a:r>
              <a:rPr lang="en-US" sz="2400" b="1" dirty="0">
                <a:latin typeface="Comic Sans MS" panose="030F0702030302020204" pitchFamily="66" charset="0"/>
              </a:rPr>
              <a:t>Ed bought a pair of shoes that were on sale for 25% off. If the he saved $30.00, how much money did the shoes originally cost?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305880"/>
              </p:ext>
            </p:extLst>
          </p:nvPr>
        </p:nvGraphicFramePr>
        <p:xfrm>
          <a:off x="1295400" y="3208080"/>
          <a:ext cx="60960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mic Sans MS" panose="030F0702030302020204" pitchFamily="66" charset="0"/>
                        </a:rPr>
                        <a:t>Discount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mic Sans MS" panose="030F0702030302020204" pitchFamily="66" charset="0"/>
                        </a:rPr>
                        <a:t>Percent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mic Sans MS" panose="030F0702030302020204" pitchFamily="66" charset="0"/>
                        </a:rPr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72200" y="3241045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4224" y="4038600"/>
            <a:ext cx="76816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30 is 25% of some number.  So 10 % can be found by dividing 30 by 2.5. Ten percent is 12. So 100% is 120 (12 x 10). Which means the price of the shoes is $120. You can also multiply 30 x 4 to get 120, because to change 25% to 100% you multiply by 4.</a:t>
            </a:r>
          </a:p>
        </p:txBody>
      </p:sp>
    </p:spTree>
    <p:extLst>
      <p:ext uri="{BB962C8B-B14F-4D97-AF65-F5344CB8AC3E}">
        <p14:creationId xmlns:p14="http://schemas.microsoft.com/office/powerpoint/2010/main" val="425692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0100" y="909278"/>
            <a:ext cx="7543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Practice </a:t>
            </a:r>
            <a:r>
              <a:rPr lang="en-US" sz="2800" b="1" dirty="0">
                <a:latin typeface="Comic Sans MS" panose="030F0702030302020204" pitchFamily="66" charset="0"/>
              </a:rPr>
              <a:t>Solve each problem.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1). Jess saved $20 on a video game that was on sale for 40% off. How much did the video game cost originally?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2). Twelve is 30% of what number?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3). Mel made 3 shots during the basketball game. If this was 25% of the shots he attempted, how many shots did he attempt during the game? 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2743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3886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2200" y="5638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82829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795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Shawn Brown</cp:lastModifiedBy>
  <cp:revision>16</cp:revision>
  <cp:lastPrinted>2018-11-14T11:40:20Z</cp:lastPrinted>
  <dcterms:created xsi:type="dcterms:W3CDTF">2015-06-22T18:37:02Z</dcterms:created>
  <dcterms:modified xsi:type="dcterms:W3CDTF">2018-11-14T11:40:25Z</dcterms:modified>
</cp:coreProperties>
</file>