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1" r:id="rId5"/>
    <p:sldId id="263" r:id="rId6"/>
    <p:sldId id="262" r:id="rId7"/>
    <p:sldId id="264" r:id="rId8"/>
    <p:sldId id="266" r:id="rId9"/>
    <p:sldId id="260" r:id="rId10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512" y="84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36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30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92340" y="311257"/>
            <a:ext cx="2263140" cy="66317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11257"/>
            <a:ext cx="6621780" cy="66317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930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938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4" y="4994487"/>
            <a:ext cx="8549640" cy="1543685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4" y="3294275"/>
            <a:ext cx="8549640" cy="1700212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42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020" y="1813560"/>
            <a:ext cx="4442460" cy="5129425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167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739795"/>
            <a:ext cx="4444207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" y="2464859"/>
            <a:ext cx="4444207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8" y="1739795"/>
            <a:ext cx="4445953" cy="725064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8" y="2464859"/>
            <a:ext cx="4445953" cy="4478126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59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58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7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309457"/>
            <a:ext cx="3309144" cy="131699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5" y="309457"/>
            <a:ext cx="5622925" cy="6633528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1626447"/>
            <a:ext cx="3309144" cy="5316538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33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5440680"/>
            <a:ext cx="6035040" cy="642303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694478"/>
            <a:ext cx="6035040" cy="46634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6082983"/>
            <a:ext cx="6035040" cy="912177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86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311256"/>
            <a:ext cx="9052560" cy="1295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1813560"/>
            <a:ext cx="9052560" cy="5129425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F1583-FA0A-40C5-A77D-75484401E111}" type="datetimeFigureOut">
              <a:rPr lang="en-US" smtClean="0"/>
              <a:t>10/28/2018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ED2D9D-A33C-4BD3-80B8-76A470312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908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04900" y="762000"/>
            <a:ext cx="78486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00" dirty="0">
                <a:ln w="28575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Comic Sans MS" panose="030F0702030302020204" pitchFamily="66" charset="0"/>
              </a:rPr>
              <a:t>Equivalent Ratios</a:t>
            </a:r>
          </a:p>
        </p:txBody>
      </p:sp>
      <p:pic>
        <p:nvPicPr>
          <p:cNvPr id="1026" name="Picture 2" descr="C:\Users\Kimberly\AppData\Local\Microsoft\Windows\INetCache\IE\4FZP5G1G\382386256_e70ceb17e5_z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9850" y="4419600"/>
            <a:ext cx="2298700" cy="1716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490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80241" y="762000"/>
            <a:ext cx="80732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n w="28575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Comic Sans MS" panose="030F0702030302020204" pitchFamily="66" charset="0"/>
              </a:rPr>
              <a:t>Warm 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80241" y="1752600"/>
            <a:ext cx="8305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1). Jake paid $125 for 4 pairs of jeans. How much did he pay for each pair?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2). Kim made 15 shots in 6 minutes. How many shots did she make per minute?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3). Ike made $35 for 4 hours of work. How much did he make per hour?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4). To make 6 dozen cookies you use 8 cups of flour. How much flour is needed for one dozen cookies?</a:t>
            </a:r>
          </a:p>
          <a:p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5334000" y="2481892"/>
            <a:ext cx="3852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$31.25 per pair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57600" y="3886200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2.5 shots per minute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95999" y="4876800"/>
            <a:ext cx="30900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$8.75 per hour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657600" y="6324600"/>
                <a:ext cx="5867400" cy="8036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FF0000"/>
                        </a:solidFill>
                        <a:latin typeface="Cambria Math"/>
                      </a:rPr>
                      <m:t>𝟏</m:t>
                    </m:r>
                    <m:f>
                      <m:f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rgbClr val="FF0000"/>
                    </a:solidFill>
                  </a:rPr>
                  <a:t> cup of flour for 1 dozen</a:t>
                </a: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6324600"/>
                <a:ext cx="5867400" cy="803682"/>
              </a:xfrm>
              <a:prstGeom prst="rect">
                <a:avLst/>
              </a:prstGeom>
              <a:blipFill rotWithShape="1">
                <a:blip r:embed="rId3"/>
                <a:stretch>
                  <a:fillRect b="-1221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3042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9655" y="914400"/>
            <a:ext cx="8305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Equivalent ratios </a:t>
            </a:r>
            <a:r>
              <a:rPr lang="en-US" sz="2800" b="1" dirty="0">
                <a:latin typeface="Comic Sans MS" panose="030F0702030302020204" pitchFamily="66" charset="0"/>
              </a:rPr>
              <a:t>are ratios that have the same value.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775517"/>
              </p:ext>
            </p:extLst>
          </p:nvPr>
        </p:nvGraphicFramePr>
        <p:xfrm>
          <a:off x="1447800" y="2057400"/>
          <a:ext cx="67056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Cups of Pineapple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Cups</a:t>
                      </a:r>
                      <a:r>
                        <a:rPr lang="en-US" sz="2400" b="1" baseline="0" dirty="0">
                          <a:latin typeface="Comic Sans MS" panose="030F0702030302020204" pitchFamily="66" charset="0"/>
                        </a:rPr>
                        <a:t> of </a:t>
                      </a:r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Strawberries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219200" y="4114800"/>
                <a:ext cx="7467600" cy="19853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b="1" dirty="0">
                    <a:latin typeface="Comic Sans MS" panose="030F0702030302020204" pitchFamily="66" charset="0"/>
                  </a:rPr>
                  <a:t>This table shows 3 ratios that are equivalent.</a:t>
                </a: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smtClean="0">
                            <a:latin typeface="Cambria Math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latin typeface="Cambria Math"/>
                          </a:rPr>
                          <m:t>𝟐</m:t>
                        </m:r>
                      </m:den>
                    </m:f>
                  </m:oMath>
                </a14:m>
                <a:r>
                  <a:rPr lang="en-US" sz="3600" b="1" dirty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latin typeface="Cambria Math"/>
                          </a:rPr>
                          <m:t>𝟐</m:t>
                        </m:r>
                      </m:num>
                      <m:den>
                        <m:r>
                          <a:rPr lang="en-US" sz="3600" b="1" i="1" dirty="0" smtClean="0"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>
                    <a:latin typeface="Comic Sans MS" panose="030F0702030302020204" pitchFamily="66" charset="0"/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 dirty="0" smtClean="0">
                            <a:latin typeface="Cambria Math"/>
                          </a:rPr>
                          <m:t>𝟒</m:t>
                        </m:r>
                      </m:num>
                      <m:den>
                        <m:r>
                          <a:rPr lang="en-US" sz="3600" b="1" i="1" dirty="0" smtClean="0">
                            <a:latin typeface="Cambria Math"/>
                          </a:rPr>
                          <m:t>𝟖</m:t>
                        </m:r>
                      </m:den>
                    </m:f>
                  </m:oMath>
                </a14:m>
                <a:endParaRPr lang="en-US" sz="3600" b="1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9200" y="4114800"/>
                <a:ext cx="7467600" cy="1985352"/>
              </a:xfrm>
              <a:prstGeom prst="rect">
                <a:avLst/>
              </a:prstGeom>
              <a:blipFill rotWithShape="1">
                <a:blip r:embed="rId3"/>
                <a:stretch>
                  <a:fillRect l="-2449" t="-4601" b="-5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648200" y="4953000"/>
            <a:ext cx="4038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Using the ratio 1 cup of pineapple to 2 cups of strawberries you can make as many equivalent ratios as you would like. </a:t>
            </a:r>
          </a:p>
        </p:txBody>
      </p:sp>
    </p:spTree>
    <p:extLst>
      <p:ext uri="{BB962C8B-B14F-4D97-AF65-F5344CB8AC3E}">
        <p14:creationId xmlns:p14="http://schemas.microsoft.com/office/powerpoint/2010/main" val="560690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90600" y="9906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Comic Sans MS" panose="030F0702030302020204" pitchFamily="66" charset="0"/>
              </a:rPr>
              <a:t>Example 1: </a:t>
            </a:r>
          </a:p>
        </p:txBody>
      </p:sp>
      <p:pic>
        <p:nvPicPr>
          <p:cNvPr id="12" name="Picture 2" descr="C:\Users\Kimberly\AppData\Local\Microsoft\Windows\INetCache\IE\4FZP5G1G\candycak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905" y="3628012"/>
            <a:ext cx="1313257" cy="87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7066" y="1575375"/>
            <a:ext cx="82706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Dan’s mother needs 2 cakes to feed 16 children at the birthday party. How many cakes are need for 32 children? 48 children?</a:t>
            </a:r>
          </a:p>
        </p:txBody>
      </p:sp>
      <p:pic>
        <p:nvPicPr>
          <p:cNvPr id="2056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021" y="3577144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7336" y="4038600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2262" y="4195256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8486" y="3597535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6879" y="3454534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8767" y="4072646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3442395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108" y="4183486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9108" y="3599533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4991" y="4047482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681" y="3442395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793" y="3429370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793" y="4038600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374" y="3595537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8642" y="4217645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8" descr="C:\Users\Kimberly\AppData\Local\Microsoft\Windows\INetCache\IE\4FZP5G1G\smiley-silhouette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844" y="4183486"/>
            <a:ext cx="618112" cy="618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Kimberly\AppData\Local\Microsoft\Windows\INetCache\IE\4FZP5G1G\candycake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6451" y="3700158"/>
            <a:ext cx="1260349" cy="840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05021" y="5334000"/>
            <a:ext cx="77341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Comic Sans MS" panose="030F0702030302020204" pitchFamily="66" charset="0"/>
              </a:rPr>
              <a:t>1 cake can serve 8 children, so you need 4 cakes for 32 children and 6 cakes for 48 children.</a:t>
            </a:r>
          </a:p>
        </p:txBody>
      </p:sp>
    </p:spTree>
    <p:extLst>
      <p:ext uri="{BB962C8B-B14F-4D97-AF65-F5344CB8AC3E}">
        <p14:creationId xmlns:p14="http://schemas.microsoft.com/office/powerpoint/2010/main" val="3568662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57066" y="838200"/>
            <a:ext cx="3276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Comic Sans MS" panose="030F0702030302020204" pitchFamily="66" charset="0"/>
              </a:rPr>
              <a:t>Example 1: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57066" y="1422975"/>
            <a:ext cx="827069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</a:rPr>
              <a:t>Dan’s mother needs 2 cakes to feed 16 children at the birthday party. How many cakes are need for 32 children? 48 children?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513682"/>
              </p:ext>
            </p:extLst>
          </p:nvPr>
        </p:nvGraphicFramePr>
        <p:xfrm>
          <a:off x="1066800" y="2779067"/>
          <a:ext cx="67056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2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Cakes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Children 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latin typeface="Comic Sans MS" panose="030F0702030302020204" pitchFamily="66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841124" y="3303919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41124" y="4166992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24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09666" y="4599358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2609666" y="5071825"/>
            <a:ext cx="152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57066" y="5478183"/>
            <a:ext cx="9248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a table to help you solve the problem.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67576" y="5737916"/>
            <a:ext cx="8488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You can also figure out the equation from the table.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Every cake feeds 8 children so you multiply each cake </a:t>
            </a:r>
          </a:p>
          <a:p>
            <a:r>
              <a:rPr lang="en-US" sz="2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by 8. The equation is Y=8c.</a:t>
            </a:r>
          </a:p>
        </p:txBody>
      </p:sp>
    </p:spTree>
    <p:extLst>
      <p:ext uri="{BB962C8B-B14F-4D97-AF65-F5344CB8AC3E}">
        <p14:creationId xmlns:p14="http://schemas.microsoft.com/office/powerpoint/2010/main" val="12846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32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106680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Example 2: </a:t>
            </a:r>
            <a:r>
              <a:rPr lang="en-US" sz="2800" b="1" dirty="0">
                <a:latin typeface="Comic Sans MS" panose="030F0702030302020204" pitchFamily="66" charset="0"/>
              </a:rPr>
              <a:t>Create a table to help you solve the following problem. 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Jack can run 3 miles in 18 minutes. How many miles will he run in 24 minutes? 36 minutes? What is the equation?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9275630"/>
              </p:ext>
            </p:extLst>
          </p:nvPr>
        </p:nvGraphicFramePr>
        <p:xfrm>
          <a:off x="1066800" y="3744456"/>
          <a:ext cx="3276600" cy="2773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3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036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Miles 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Minute (Y)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36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036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363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36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036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0363"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876800" y="4038600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Since he runs 1 mile in 6 minutes the equation is Y=6x.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903483" y="40386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903483" y="4469487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47800" y="5257800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47800" y="5724089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18897" y="6003417"/>
            <a:ext cx="99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6x</a:t>
            </a:r>
          </a:p>
        </p:txBody>
      </p:sp>
    </p:spTree>
    <p:extLst>
      <p:ext uri="{BB962C8B-B14F-4D97-AF65-F5344CB8AC3E}">
        <p14:creationId xmlns:p14="http://schemas.microsoft.com/office/powerpoint/2010/main" val="356866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947080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Practice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1). If 3 pounds of almonds cost $15.00. How many pound can you buy for $45? What is the unit rate?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2). Fill in the table below.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3). Write the equation for the table above.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857955"/>
              </p:ext>
            </p:extLst>
          </p:nvPr>
        </p:nvGraphicFramePr>
        <p:xfrm>
          <a:off x="1219200" y="3624736"/>
          <a:ext cx="6705600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Servings</a:t>
                      </a:r>
                    </a:p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Calories</a:t>
                      </a:r>
                    </a:p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(Y)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7763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14400" y="947080"/>
            <a:ext cx="8229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>
                <a:latin typeface="Comic Sans MS" panose="030F0702030302020204" pitchFamily="66" charset="0"/>
              </a:rPr>
              <a:t>Practice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1). If 3 pounds of almonds cost $15.00. How many pound can you buy for $45? What is the unit rate?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2). Fill in the table below.</a:t>
            </a: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endParaRPr lang="en-US" sz="2800" b="1" dirty="0">
              <a:latin typeface="Comic Sans MS" panose="030F0702030302020204" pitchFamily="66" charset="0"/>
            </a:endParaRPr>
          </a:p>
          <a:p>
            <a:r>
              <a:rPr lang="en-US" sz="2800" b="1" dirty="0">
                <a:latin typeface="Comic Sans MS" panose="030F0702030302020204" pitchFamily="66" charset="0"/>
              </a:rPr>
              <a:t>3). Write the equation for the table above.</a:t>
            </a:r>
          </a:p>
          <a:p>
            <a:r>
              <a:rPr lang="en-US" sz="2800" b="1" dirty="0">
                <a:latin typeface="Comic Sans MS" panose="030F0702030302020204" pitchFamily="66" charset="0"/>
              </a:rPr>
              <a:t>     </a:t>
            </a:r>
            <a:r>
              <a:rPr lang="en-US" sz="2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y = 80x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7099534"/>
              </p:ext>
            </p:extLst>
          </p:nvPr>
        </p:nvGraphicFramePr>
        <p:xfrm>
          <a:off x="1219200" y="3624736"/>
          <a:ext cx="6705600" cy="1402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Servings</a:t>
                      </a:r>
                    </a:p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(X)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Calories</a:t>
                      </a:r>
                    </a:p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(Y)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Comic Sans MS" panose="030F0702030302020204" pitchFamily="66" charset="0"/>
                        </a:rPr>
                        <a:t>480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  <a:latin typeface="Comic Sans MS" panose="030F0702030302020204" pitchFamily="66" charset="0"/>
                        </a:rPr>
                        <a:t>720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657600" y="2209800"/>
            <a:ext cx="533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You can buy 9 pounds for $45 because the unit rate is $5 per one pound.</a:t>
            </a:r>
          </a:p>
        </p:txBody>
      </p:sp>
    </p:spTree>
    <p:extLst>
      <p:ext uri="{BB962C8B-B14F-4D97-AF65-F5344CB8AC3E}">
        <p14:creationId xmlns:p14="http://schemas.microsoft.com/office/powerpoint/2010/main" val="166625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104900" y="762000"/>
            <a:ext cx="7848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n w="28575">
                  <a:solidFill>
                    <a:schemeClr val="tx1"/>
                  </a:solidFill>
                </a:ln>
                <a:solidFill>
                  <a:schemeClr val="accent1"/>
                </a:solidFill>
                <a:latin typeface="Comic Sans MS" panose="030F0702030302020204" pitchFamily="66" charset="0"/>
              </a:rPr>
              <a:t>Closure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04900" y="2438400"/>
            <a:ext cx="81153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latin typeface="Comic Sans MS" panose="030F0702030302020204" pitchFamily="66" charset="0"/>
              </a:rPr>
              <a:t>Give an example of 2 ratios that are equivalent to the following:</a:t>
            </a:r>
          </a:p>
          <a:p>
            <a:endParaRPr lang="en-US" sz="4400" b="1" dirty="0">
              <a:latin typeface="Comic Sans MS" panose="030F0702030302020204" pitchFamily="66" charset="0"/>
            </a:endParaRPr>
          </a:p>
          <a:p>
            <a:r>
              <a:rPr lang="en-US" sz="4400" b="1" dirty="0">
                <a:latin typeface="Comic Sans MS" panose="030F0702030302020204" pitchFamily="66" charset="0"/>
              </a:rPr>
              <a:t>6 boys for every 2 girls</a:t>
            </a:r>
          </a:p>
        </p:txBody>
      </p:sp>
    </p:spTree>
    <p:extLst>
      <p:ext uri="{BB962C8B-B14F-4D97-AF65-F5344CB8AC3E}">
        <p14:creationId xmlns:p14="http://schemas.microsoft.com/office/powerpoint/2010/main" val="52162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552</Words>
  <Application>Microsoft Office PowerPoint</Application>
  <PresentationFormat>Custom</PresentationFormat>
  <Paragraphs>114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Ervin</dc:creator>
  <cp:lastModifiedBy>Shawn Brown</cp:lastModifiedBy>
  <cp:revision>11</cp:revision>
  <dcterms:created xsi:type="dcterms:W3CDTF">2015-06-19T11:46:44Z</dcterms:created>
  <dcterms:modified xsi:type="dcterms:W3CDTF">2018-10-28T23:27:55Z</dcterms:modified>
</cp:coreProperties>
</file>