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2" r:id="rId10"/>
    <p:sldId id="267" r:id="rId11"/>
    <p:sldId id="263" r:id="rId1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12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6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3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1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9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3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6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8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5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1FEA-1630-427E-A687-1F43BE4AB5B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1D6DA-AB23-4F39-812E-E0F38CEB8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41120" y="1209040"/>
            <a:ext cx="7376160" cy="261610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Converting Measurements</a:t>
            </a:r>
          </a:p>
        </p:txBody>
      </p:sp>
      <p:pic>
        <p:nvPicPr>
          <p:cNvPr id="1026" name="Picture 2" descr="C:\Users\Kimberly\AppData\Local\Microsoft\Windows\INetCache\IE\0DVOL1GY\382386256_e70ceb17e5_z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3627120"/>
            <a:ext cx="2794000" cy="215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842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43000" y="990600"/>
                <a:ext cx="7848600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latin typeface="Comic Sans MS" panose="030F0702030302020204" pitchFamily="66" charset="0"/>
                  </a:rPr>
                  <a:t>Practice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1). How many grams are in 900 milligrams?</a:t>
                </a: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     1 gram = 1,000 milligrams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2). How many yards in 324 feet?</a:t>
                </a: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    1 yard = 3 feet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3). How many miles in 45 km?</a:t>
                </a: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     1 mile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800" b="1" dirty="0">
                    <a:latin typeface="Comic Sans MS" panose="030F0702030302020204" pitchFamily="66" charset="0"/>
                  </a:rPr>
                  <a:t> 1.6 km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4). How many centimeters in 8 feet?</a:t>
                </a:r>
              </a:p>
              <a:p>
                <a:r>
                  <a:rPr lang="en-US" sz="2800" b="1" dirty="0">
                    <a:latin typeface="Comic Sans MS" panose="030F0702030302020204" pitchFamily="66" charset="0"/>
                  </a:rPr>
                  <a:t>     1 inch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800" b="1" dirty="0">
                    <a:latin typeface="Comic Sans MS" panose="030F0702030302020204" pitchFamily="66" charset="0"/>
                  </a:rPr>
                  <a:t> 2.54 cm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990600"/>
                <a:ext cx="7848600" cy="5693866"/>
              </a:xfrm>
              <a:prstGeom prst="rect">
                <a:avLst/>
              </a:prstGeom>
              <a:blipFill rotWithShape="1">
                <a:blip r:embed="rId3"/>
                <a:stretch>
                  <a:fillRect l="-1632" t="-1071" b="-1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05200" y="990600"/>
                <a:ext cx="5791200" cy="851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𝟗𝟎𝟎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𝐦𝐠</m:t>
                          </m:r>
                        </m:num>
                        <m:den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𝐠</m:t>
                          </m:r>
                        </m:num>
                        <m:den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𝟎𝟎𝟎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𝐦𝐠</m:t>
                          </m:r>
                        </m:den>
                      </m:f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𝐠𝐫𝐚𝐦𝐬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990600"/>
                <a:ext cx="5791200" cy="8511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7200" y="3456595"/>
                <a:ext cx="4343400" cy="859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𝟑𝟐𝟒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𝒇𝒕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𝒚𝒅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𝒇𝒕</m:t>
                          </m:r>
                        </m:den>
                      </m:f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𝟏𝟎𝟖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𝐲𝐝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456595"/>
                <a:ext cx="4343400" cy="8592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24400" y="4876800"/>
                <a:ext cx="4267200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𝒎𝒊𝒍𝒆𝒔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𝒎𝒊𝒍𝒆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𝟕𝟐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𝒌𝒎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876800"/>
                <a:ext cx="4267200" cy="7938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95041" y="6140328"/>
                <a:ext cx="4191000" cy="735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𝟗𝟔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𝒊𝒏𝒄𝒉𝒆𝒔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𝒄𝒎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𝒊𝒏𝒄𝒉</m:t>
                          </m:r>
                        </m:den>
                      </m:f>
                      <m:r>
                        <a:rPr lang="en-US" sz="2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𝟐𝟒𝟎</m:t>
                      </m:r>
                      <m:r>
                        <a:rPr lang="en-US" sz="2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US" sz="2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041" y="6140328"/>
                <a:ext cx="4191000" cy="73545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95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4925" y="914400"/>
            <a:ext cx="7772400" cy="102620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6000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Closure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4925" y="2438400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Comic Sans MS" panose="030F0702030302020204" pitchFamily="66" charset="0"/>
              </a:rPr>
              <a:t>When would you need to convert units in real life?</a:t>
            </a:r>
          </a:p>
        </p:txBody>
      </p:sp>
    </p:spTree>
    <p:extLst>
      <p:ext uri="{BB962C8B-B14F-4D97-AF65-F5344CB8AC3E}">
        <p14:creationId xmlns:p14="http://schemas.microsoft.com/office/powerpoint/2010/main" val="9232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914400"/>
            <a:ext cx="7772400" cy="102620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6000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1940607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1). What could x and y represent in this table?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>
                <a:latin typeface="Comic Sans MS" panose="030F0702030302020204" pitchFamily="66" charset="0"/>
              </a:rPr>
              <a:t>2). Draw a graph for the table above. What is the unit rate?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059405"/>
              </p:ext>
            </p:extLst>
          </p:nvPr>
        </p:nvGraphicFramePr>
        <p:xfrm>
          <a:off x="1323474" y="2590800"/>
          <a:ext cx="67056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$2.50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$5.00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$7.50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$10.00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5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14925" y="914400"/>
            <a:ext cx="7772400" cy="102620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6000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4925" y="1762315"/>
            <a:ext cx="78004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3). a). What does the ordered pair (2,14) represent? b). What is the unit rate?                   c). How many students could you expect for 7 computers?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899" y="3281036"/>
            <a:ext cx="3448443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512876" y="422393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Students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5510" y="5014483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2442" y="410007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4576436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2442" y="365849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2823" y="5720985"/>
            <a:ext cx="3562290" cy="410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0        1        2        3          4         5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28910" y="6098860"/>
            <a:ext cx="3181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Computers</a:t>
            </a:r>
          </a:p>
        </p:txBody>
      </p:sp>
      <p:sp>
        <p:nvSpPr>
          <p:cNvPr id="14" name="Oval 13"/>
          <p:cNvSpPr/>
          <p:nvPr/>
        </p:nvSpPr>
        <p:spPr>
          <a:xfrm>
            <a:off x="3483683" y="4897651"/>
            <a:ext cx="172924" cy="172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14800" y="4537746"/>
            <a:ext cx="172924" cy="172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19400" y="5328244"/>
            <a:ext cx="172924" cy="172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914400"/>
            <a:ext cx="7772400" cy="102620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6000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1940607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1). What could x and y represent in this table?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 could be a hamburger, and Y is the price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2). Draw a graph for the table above. What is the unit rate?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90458"/>
              </p:ext>
            </p:extLst>
          </p:nvPr>
        </p:nvGraphicFramePr>
        <p:xfrm>
          <a:off x="1323474" y="2590800"/>
          <a:ext cx="67056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$2.50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$5.00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$7.50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$10.00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484" y="4343400"/>
            <a:ext cx="2971800" cy="2232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83505" y="6370884"/>
            <a:ext cx="3562290" cy="410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0      1        2        3      4       5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00" y="434340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10</a:t>
            </a:r>
          </a:p>
          <a:p>
            <a:r>
              <a:rPr lang="en-US" b="1" dirty="0"/>
              <a:t>8 </a:t>
            </a:r>
          </a:p>
          <a:p>
            <a:r>
              <a:rPr lang="en-US" b="1" dirty="0"/>
              <a:t>6</a:t>
            </a:r>
          </a:p>
          <a:p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45239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577792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6012250" y="4902859"/>
            <a:ext cx="152400" cy="204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60758" y="5838459"/>
            <a:ext cx="152400" cy="204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10200" y="5357490"/>
            <a:ext cx="152400" cy="204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53200" y="4405873"/>
            <a:ext cx="152400" cy="204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47800" y="5107378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 unit rate is $2.50 for 1</a:t>
            </a:r>
          </a:p>
        </p:txBody>
      </p:sp>
    </p:spTree>
    <p:extLst>
      <p:ext uri="{BB962C8B-B14F-4D97-AF65-F5344CB8AC3E}">
        <p14:creationId xmlns:p14="http://schemas.microsoft.com/office/powerpoint/2010/main" val="359502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14925" y="914400"/>
            <a:ext cx="7772400" cy="102620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6000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4925" y="1762315"/>
            <a:ext cx="78004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3). a). What does the ordered pair (2,14) represent? b). What is the unit rate?                   c). How many students could you expect for 7 computers?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899" y="3281036"/>
            <a:ext cx="3448443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512876" y="422393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Students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5510" y="5014483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2442" y="410007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4576436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2442" y="365849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2823" y="5720985"/>
            <a:ext cx="3562290" cy="410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0        1        2        3          4         5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28910" y="6098860"/>
            <a:ext cx="3181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Computers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7300" y="2791332"/>
            <a:ext cx="29916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a). 2 computers for 14 students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b). The unit rate is 1 computer for  7 students.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c). 49 computers for 7 students.</a:t>
            </a:r>
          </a:p>
        </p:txBody>
      </p:sp>
      <p:sp>
        <p:nvSpPr>
          <p:cNvPr id="14" name="Oval 13"/>
          <p:cNvSpPr/>
          <p:nvPr/>
        </p:nvSpPr>
        <p:spPr>
          <a:xfrm>
            <a:off x="3429000" y="4890197"/>
            <a:ext cx="172924" cy="172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5241896"/>
            <a:ext cx="172924" cy="172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14800" y="4576436"/>
            <a:ext cx="172924" cy="172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3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11430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A ratio can be used to compare measures of two different types.</a:t>
            </a:r>
          </a:p>
          <a:p>
            <a:endParaRPr lang="en-US" sz="2800" b="1" u="sng" dirty="0">
              <a:latin typeface="Comic Sans MS" panose="030F0702030302020204" pitchFamily="66" charset="0"/>
            </a:endParaRPr>
          </a:p>
          <a:p>
            <a:r>
              <a:rPr lang="en-US" sz="2800" b="1" u="sng" dirty="0">
                <a:latin typeface="Comic Sans MS" panose="030F0702030302020204" pitchFamily="66" charset="0"/>
              </a:rPr>
              <a:t>Example 1:</a:t>
            </a:r>
            <a:r>
              <a:rPr lang="en-US" sz="2800" b="1" dirty="0">
                <a:latin typeface="Comic Sans MS" panose="030F0702030302020204" pitchFamily="66" charset="0"/>
              </a:rPr>
              <a:t> 10 pints is how many quarts?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  1 quart = 2 pints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03158" y="3627662"/>
                <a:ext cx="7010400" cy="1011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</a:rPr>
                            <m:t>𝟏𝟎</m:t>
                          </m:r>
                          <m:r>
                            <a:rPr lang="en-US" sz="28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</a:rPr>
                            <m:t>𝐩𝐢𝐧𝐭𝐬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𝐪𝐮𝐚𝐫𝐭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𝐩𝐢𝐧𝐭𝐬</m:t>
                          </m:r>
                        </m:den>
                      </m:f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𝟏𝟎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𝐪𝐮𝐚𝐫𝐭𝐬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158" y="3627662"/>
                <a:ext cx="7010400" cy="10115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47800" y="5029200"/>
                <a:ext cx="63246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</a:rPr>
                            <m:t>𝟏𝟎</m:t>
                          </m:r>
                          <m:r>
                            <a:rPr lang="en-US" sz="28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</a:rPr>
                            <m:t>𝐪𝐮𝐚𝐫𝐭𝐬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0" smtClean="0"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latin typeface="Cambria Math"/>
                        </a:rPr>
                        <m:t>𝟓</m:t>
                      </m:r>
                      <m:r>
                        <a:rPr lang="en-US" sz="2800" b="1" i="0" smtClean="0"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latin typeface="Cambria Math"/>
                        </a:rPr>
                        <m:t>𝐪𝐮𝐚𝐫𝐭𝐬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029200"/>
                <a:ext cx="6324600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4708358" y="3124200"/>
            <a:ext cx="154004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77000" y="2912715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Conversion Factor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3627662"/>
            <a:ext cx="533400" cy="5057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29000" y="4133441"/>
            <a:ext cx="533400" cy="5057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24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990600"/>
                <a:ext cx="76962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 dirty="0">
                    <a:latin typeface="Comic Sans MS" panose="030F0702030302020204" pitchFamily="66" charset="0"/>
                  </a:rPr>
                  <a:t>Example 2</a:t>
                </a:r>
                <a:r>
                  <a:rPr lang="en-US" sz="3600" b="1" dirty="0">
                    <a:latin typeface="Comic Sans MS" panose="030F0702030302020204" pitchFamily="66" charset="0"/>
                  </a:rPr>
                  <a:t>:  It is 27 miles to the nearest store. How many kilometers is this?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</a:rPr>
                        <m:t>𝟏</m:t>
                      </m:r>
                      <m:r>
                        <a:rPr lang="en-US" sz="3600" b="1" i="0" smtClean="0">
                          <a:latin typeface="Cambria Math"/>
                        </a:rPr>
                        <m:t> </m:t>
                      </m:r>
                      <m:r>
                        <a:rPr lang="en-US" sz="3600" b="1" i="0" smtClean="0">
                          <a:latin typeface="Cambria Math"/>
                        </a:rPr>
                        <m:t>𝐦𝐢𝐥𝐞</m:t>
                      </m:r>
                      <m:r>
                        <a:rPr lang="en-US" sz="3600" b="1" i="0" smtClean="0">
                          <a:latin typeface="Cambria Math"/>
                        </a:rPr>
                        <m:t> ≈</m:t>
                      </m:r>
                      <m:r>
                        <a:rPr lang="en-US" sz="3600" b="1" i="0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3600" b="1" i="0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3600" b="1" i="0" smtClean="0"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lang="en-US" sz="3600" b="1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3600" b="1" i="0" smtClean="0">
                          <a:latin typeface="Cambria Math"/>
                          <a:ea typeface="Cambria Math"/>
                        </a:rPr>
                        <m:t>𝐤𝐦</m:t>
                      </m:r>
                    </m:oMath>
                  </m:oMathPara>
                </a14:m>
                <a:endParaRPr lang="en-US" sz="3600" b="1" dirty="0">
                  <a:latin typeface="Comic Sans MS" panose="030F0702030302020204" pitchFamily="66" charset="0"/>
                </a:endParaRPr>
              </a:p>
              <a:p>
                <a:endParaRPr lang="en-US" sz="3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00"/>
                <a:ext cx="7696200" cy="2862322"/>
              </a:xfrm>
              <a:prstGeom prst="rect">
                <a:avLst/>
              </a:prstGeom>
              <a:blipFill>
                <a:blip r:embed="rId3"/>
                <a:stretch>
                  <a:fillRect l="-2375" t="-3412" r="-4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3647781"/>
                <a:ext cx="7162800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/>
                            </a:rPr>
                            <m:t>𝟐𝟕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𝐦𝐢𝐥𝐞𝐬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32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/>
                            </a:rPr>
                            <m:t>𝟏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.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𝟔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𝐤𝐦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/>
                            </a:rPr>
                            <m:t>𝟏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𝐦𝐢𝐥𝐞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647781"/>
                <a:ext cx="7162800" cy="10275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6781800" y="2911821"/>
            <a:ext cx="5394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21216" y="249632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Conversion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Factor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125579" y="3736649"/>
            <a:ext cx="609600" cy="299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76700" y="4300944"/>
            <a:ext cx="533400" cy="4768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51811" y="5411265"/>
                <a:ext cx="357738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𝟒𝟑</m:t>
                      </m:r>
                      <m:r>
                        <a:rPr lang="en-US" sz="40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40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40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40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𝐤𝐦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811" y="5411265"/>
                <a:ext cx="3577389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24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990600"/>
                <a:ext cx="76962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 dirty="0">
                    <a:latin typeface="Comic Sans MS" panose="030F0702030302020204" pitchFamily="66" charset="0"/>
                  </a:rPr>
                  <a:t>Example 3</a:t>
                </a:r>
                <a:r>
                  <a:rPr lang="en-US" sz="3600" b="1" dirty="0">
                    <a:latin typeface="Comic Sans MS" panose="030F0702030302020204" pitchFamily="66" charset="0"/>
                  </a:rPr>
                  <a:t>:  Tom has 55 ounces of milk. How many liters is this?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/>
                      </a:rPr>
                      <m:t>𝟏</m:t>
                    </m:r>
                    <m:r>
                      <a:rPr lang="en-US" sz="3600" b="1" i="0" smtClean="0">
                        <a:latin typeface="Cambria Math"/>
                      </a:rPr>
                      <m:t> </m:t>
                    </m:r>
                    <m:r>
                      <a:rPr lang="en-US" sz="3600" b="1" i="0" smtClean="0">
                        <a:latin typeface="Cambria Math"/>
                      </a:rPr>
                      <m:t>𝐥𝐢𝐭𝐞𝐫</m:t>
                    </m:r>
                    <m:r>
                      <a:rPr lang="en-US" sz="3600" b="1" i="0" smtClean="0">
                        <a:latin typeface="Cambria Math"/>
                      </a:rPr>
                      <m:t> ≈</m:t>
                    </m:r>
                    <m:r>
                      <a:rPr lang="en-US" sz="3600" b="1" i="0" smtClean="0">
                        <a:latin typeface="Cambria Math"/>
                        <a:ea typeface="Cambria Math"/>
                      </a:rPr>
                      <m:t>𝟑𝟑</m:t>
                    </m:r>
                    <m:r>
                      <a:rPr lang="en-US" sz="3600" b="1" i="0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600" b="1" i="0" smtClean="0">
                        <a:latin typeface="Cambria Math"/>
                        <a:ea typeface="Cambria Math"/>
                      </a:rPr>
                      <m:t>𝟖</m:t>
                    </m:r>
                    <m:r>
                      <a:rPr lang="en-US" sz="36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600" b="1" i="0" smtClean="0">
                        <a:latin typeface="Cambria Math"/>
                        <a:ea typeface="Cambria Math"/>
                      </a:rPr>
                      <m:t>𝐨𝐳</m:t>
                    </m:r>
                  </m:oMath>
                </a14:m>
                <a:endParaRPr lang="en-US" sz="3600" b="1" dirty="0">
                  <a:latin typeface="Comic Sans MS" panose="030F0702030302020204" pitchFamily="66" charset="0"/>
                </a:endParaRPr>
              </a:p>
              <a:p>
                <a:endParaRPr lang="en-US" sz="3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00"/>
                <a:ext cx="7696200" cy="2308324"/>
              </a:xfrm>
              <a:prstGeom prst="rect">
                <a:avLst/>
              </a:prstGeom>
              <a:blipFill rotWithShape="1">
                <a:blip r:embed="rId3"/>
                <a:stretch>
                  <a:fillRect l="-2375" t="-3968" r="-2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79358" y="3886200"/>
                <a:ext cx="8245642" cy="1027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/>
                            </a:rPr>
                            <m:t>𝟓𝟓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𝐨𝐮𝐧𝐜𝐞𝐬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32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/>
                            </a:rPr>
                            <m:t>𝟏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𝐥𝐢𝐭𝐞𝐫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/>
                            </a:rPr>
                            <m:t>𝟑𝟑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.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𝟖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/>
                            </a:rPr>
                            <m:t>𝐨𝐮𝐧𝐜𝐞𝐬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358" y="3886200"/>
                <a:ext cx="8245642" cy="10279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5029200" y="2454441"/>
            <a:ext cx="1219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68453" y="2160752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Conversion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Factor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0" y="4068029"/>
            <a:ext cx="609600" cy="299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29200" y="4491236"/>
            <a:ext cx="533400" cy="4768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57400" y="5334000"/>
                <a:ext cx="2971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6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36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36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600" b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𝐥𝐢𝐭𝐞𝐫𝐬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334000"/>
                <a:ext cx="29718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36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42999" y="932637"/>
                <a:ext cx="7752348" cy="3018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latin typeface="Comic Sans MS" panose="030F0702030302020204" pitchFamily="66" charset="0"/>
                  </a:rPr>
                  <a:t>Example 4:</a:t>
                </a:r>
                <a:r>
                  <a:rPr lang="en-US" sz="2800" b="1" dirty="0">
                    <a:latin typeface="Comic Sans MS" panose="030F0702030302020204" pitchFamily="66" charset="0"/>
                  </a:rPr>
                  <a:t>  How many centimeters are in 6 feet.  1 inch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𝟓𝟒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𝐜𝐦</m:t>
                    </m:r>
                  </m:oMath>
                </a14:m>
                <a:endParaRPr lang="en-US" sz="2800" b="1" dirty="0">
                  <a:latin typeface="Comic Sans MS" panose="030F0702030302020204" pitchFamily="66" charset="0"/>
                </a:endParaRP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</a:rPr>
                            <m:t>𝟔</m:t>
                          </m:r>
                          <m:r>
                            <a:rPr lang="en-US" sz="28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</a:rPr>
                            <m:t>𝐟𝐞𝐞𝐭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800" b="1" i="0" smtClean="0">
                          <a:latin typeface="Cambria Math"/>
                        </a:rPr>
                        <m:t> 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𝟏𝟐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𝐢𝐧𝐜𝐡𝐞𝐬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𝐟𝐞𝐞𝐭</m:t>
                          </m:r>
                        </m:den>
                      </m:f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𝟕𝟐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𝐢𝐧𝐜𝐡𝐞𝐬</m:t>
                      </m:r>
                    </m:oMath>
                  </m:oMathPara>
                </a14:m>
                <a:endParaRPr lang="en-US" sz="2800" b="1" dirty="0">
                  <a:latin typeface="Comic Sans MS" panose="030F0702030302020204" pitchFamily="66" charset="0"/>
                </a:endParaRP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99" y="932637"/>
                <a:ext cx="7752348" cy="3018327"/>
              </a:xfrm>
              <a:prstGeom prst="rect">
                <a:avLst/>
              </a:prstGeom>
              <a:blipFill rotWithShape="1">
                <a:blip r:embed="rId3"/>
                <a:stretch>
                  <a:fillRect l="-1572" t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439775" y="3273005"/>
            <a:ext cx="7236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 first need to change the 6 feet to inches.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2999" y="4325273"/>
                <a:ext cx="7752347" cy="91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𝟕𝟐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𝐢𝐧𝐜𝐡𝐞𝐬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𝟓𝟒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𝐜𝐦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𝐢𝐧𝐜𝐡</m:t>
                          </m:r>
                        </m:den>
                      </m:f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𝟏𝟖𝟐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𝟖𝟖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𝐜𝐦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99" y="4325273"/>
                <a:ext cx="7752347" cy="9107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1590174" y="2299208"/>
            <a:ext cx="533400" cy="285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00926" y="2802404"/>
            <a:ext cx="6096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23574" y="4428045"/>
            <a:ext cx="533400" cy="285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71900" y="4950851"/>
            <a:ext cx="533400" cy="285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61572" y="5562600"/>
            <a:ext cx="7315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 use our conversion factor to change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inches to cm.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759117" y="1676400"/>
            <a:ext cx="107883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37947" y="1297773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Conversion factor</a:t>
            </a:r>
          </a:p>
        </p:txBody>
      </p:sp>
    </p:spTree>
    <p:extLst>
      <p:ext uri="{BB962C8B-B14F-4D97-AF65-F5344CB8AC3E}">
        <p14:creationId xmlns:p14="http://schemas.microsoft.com/office/powerpoint/2010/main" val="165162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504</Words>
  <Application>Microsoft Office PowerPoint</Application>
  <PresentationFormat>Custom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15</cp:revision>
  <dcterms:created xsi:type="dcterms:W3CDTF">2015-06-20T19:30:01Z</dcterms:created>
  <dcterms:modified xsi:type="dcterms:W3CDTF">2018-10-28T23:32:07Z</dcterms:modified>
</cp:coreProperties>
</file>