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1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4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1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7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7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4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7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2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0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61DA-DEE0-4427-998D-BD831EC5BB8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E1B87-1C98-454F-BEE5-D1CA23EB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990600"/>
            <a:ext cx="769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latin typeface="Comic Sans MS" panose="030F0702030302020204" pitchFamily="66" charset="0"/>
              </a:rPr>
              <a:t>Rational Numbers</a:t>
            </a:r>
          </a:p>
        </p:txBody>
      </p:sp>
      <p:pic>
        <p:nvPicPr>
          <p:cNvPr id="1026" name="Picture 2" descr="C:\Users\Kimberly\AppData\Local\Microsoft\Windows\INetCache\IE\0DVOL1GY\math_symbol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637" y="3560698"/>
            <a:ext cx="1574163" cy="20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43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701801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573636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Give the integer for each situation.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</a:rPr>
              <a:t>1). Six degrees above zero.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</a:rPr>
              <a:t>2). 12 feet below sea level.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</a:rPr>
              <a:t>3). A loss of 15 yards.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</a:rPr>
              <a:t>4). $45 deposit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</a:rPr>
              <a:t>5).  Write a real life situation to represent the following integer. -7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2326504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04819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9461" y="376987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-15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05049" y="4496301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30271" y="5636286"/>
            <a:ext cx="406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Accept all possible answers.</a:t>
            </a:r>
          </a:p>
        </p:txBody>
      </p:sp>
    </p:spTree>
    <p:extLst>
      <p:ext uri="{BB962C8B-B14F-4D97-AF65-F5344CB8AC3E}">
        <p14:creationId xmlns:p14="http://schemas.microsoft.com/office/powerpoint/2010/main" val="166688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95400" y="1447800"/>
            <a:ext cx="6629400" cy="4267200"/>
          </a:xfrm>
          <a:prstGeom prst="rect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6450" y="2215769"/>
            <a:ext cx="5219700" cy="3124200"/>
          </a:xfrm>
          <a:prstGeom prst="rect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2929496"/>
            <a:ext cx="3581400" cy="1905000"/>
          </a:xfrm>
          <a:prstGeom prst="rect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1454727"/>
            <a:ext cx="6400800" cy="70787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u="sng" dirty="0">
                <a:latin typeface="Comic Sans MS" panose="030F0702030302020204" pitchFamily="66" charset="0"/>
              </a:rPr>
              <a:t>Rational Numbers</a:t>
            </a:r>
            <a:r>
              <a:rPr lang="en-US" sz="2000" dirty="0">
                <a:latin typeface="Comic Sans MS" panose="030F0702030302020204" pitchFamily="66" charset="0"/>
              </a:rPr>
              <a:t>-Numbers that can be written as a fraction.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0" y="2438400"/>
                <a:ext cx="381000" cy="1017511"/>
              </a:xfrm>
              <a:prstGeom prst="rect">
                <a:avLst/>
              </a:prstGeom>
              <a:noFill/>
            </p:spPr>
            <p:txBody>
              <a:bodyPr wrap="square" lIns="91429" tIns="45714" rIns="91429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200" b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438400"/>
                <a:ext cx="381000" cy="10175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315200" y="2438400"/>
                <a:ext cx="762000" cy="825308"/>
              </a:xfrm>
              <a:prstGeom prst="rect">
                <a:avLst/>
              </a:prstGeom>
              <a:noFill/>
            </p:spPr>
            <p:txBody>
              <a:bodyPr wrap="square" lIns="91429" tIns="45714" rIns="91429" bIns="45714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70C0"/>
                    </a:solidFill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438400"/>
                <a:ext cx="762000" cy="825308"/>
              </a:xfrm>
              <a:prstGeom prst="rect">
                <a:avLst/>
              </a:prstGeom>
              <a:blipFill rotWithShape="1">
                <a:blip r:embed="rId4"/>
                <a:stretch>
                  <a:fillRect l="-20800" b="-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219200" y="4326991"/>
            <a:ext cx="1371600" cy="47704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</a:rPr>
              <a:t>-1.23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1808504"/>
            <a:ext cx="1447800" cy="47704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</a:rPr>
              <a:t>3.3333…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6450" y="2283165"/>
            <a:ext cx="5219700" cy="70787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dirty="0">
                <a:latin typeface="Comic Sans MS" panose="030F0702030302020204" pitchFamily="66" charset="0"/>
              </a:rPr>
              <a:t>Integer</a:t>
            </a:r>
            <a:r>
              <a:rPr lang="en-US" sz="2000" dirty="0">
                <a:latin typeface="Comic Sans MS" panose="030F0702030302020204" pitchFamily="66" charset="0"/>
              </a:rPr>
              <a:t>- Whole numbers and their opposites.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9800" y="3073190"/>
            <a:ext cx="685800" cy="53859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9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53200" y="3777870"/>
            <a:ext cx="609600" cy="4308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200" b="1" dirty="0">
                <a:solidFill>
                  <a:srgbClr val="00B050"/>
                </a:solidFill>
              </a:rPr>
              <a:t>123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76450" y="4544698"/>
            <a:ext cx="1025510" cy="579596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-11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05104" y="4861652"/>
            <a:ext cx="1676400" cy="53859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900" b="1" dirty="0">
                <a:solidFill>
                  <a:srgbClr val="00B050"/>
                </a:solidFill>
              </a:rPr>
              <a:t>-34,567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3059668"/>
            <a:ext cx="3581400" cy="40009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</a:rPr>
              <a:t>Whole Numbers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28950" y="3619106"/>
            <a:ext cx="316230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0, 1,  2, 3, 4 ,5 . . .</a:t>
            </a:r>
          </a:p>
        </p:txBody>
      </p:sp>
    </p:spTree>
    <p:extLst>
      <p:ext uri="{BB962C8B-B14F-4D97-AF65-F5344CB8AC3E}">
        <p14:creationId xmlns:p14="http://schemas.microsoft.com/office/powerpoint/2010/main" val="65623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990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62000" y="685800"/>
                <a:ext cx="7543800" cy="5215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latin typeface="Comic Sans MS" panose="030F0702030302020204" pitchFamily="66" charset="0"/>
                  </a:rPr>
                  <a:t>Identify all sets to which the number belongs.</a:t>
                </a:r>
              </a:p>
              <a:p>
                <a:r>
                  <a:rPr lang="en-US" sz="2400" b="1" u="sng" dirty="0">
                    <a:latin typeface="Comic Sans MS" panose="030F0702030302020204" pitchFamily="66" charset="0"/>
                  </a:rPr>
                  <a:t>Example 1:</a:t>
                </a:r>
                <a:r>
                  <a:rPr lang="en-US" sz="2800" b="1" dirty="0">
                    <a:latin typeface="Comic Sans MS" panose="030F0702030302020204" pitchFamily="66" charset="0"/>
                  </a:rPr>
                  <a:t>  -240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u="sng" dirty="0">
                    <a:latin typeface="Comic Sans MS" panose="030F0702030302020204" pitchFamily="66" charset="0"/>
                  </a:rPr>
                  <a:t>Example 2:</a:t>
                </a:r>
                <a:r>
                  <a:rPr lang="en-US" sz="2400" b="1" dirty="0">
                    <a:latin typeface="Comic Sans MS" panose="030F0702030302020204" pitchFamily="66" charset="0"/>
                  </a:rPr>
                  <a:t>   </a:t>
                </a:r>
                <a:r>
                  <a:rPr lang="en-US" sz="2800" b="1" dirty="0">
                    <a:latin typeface="Comic Sans MS" panose="030F0702030302020204" pitchFamily="66" charset="0"/>
                  </a:rPr>
                  <a:t>5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u="sng" dirty="0">
                    <a:latin typeface="Comic Sans MS" panose="030F0702030302020204" pitchFamily="66" charset="0"/>
                  </a:rPr>
                  <a:t>Example 3:</a:t>
                </a:r>
                <a:r>
                  <a:rPr lang="en-US" sz="2800" b="1" dirty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2800" b="1" dirty="0">
                  <a:latin typeface="Comic Sans MS" panose="030F0702030302020204" pitchFamily="66" charset="0"/>
                </a:endParaRP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u="sng" dirty="0">
                    <a:latin typeface="Comic Sans MS" panose="030F0702030302020204" pitchFamily="66" charset="0"/>
                  </a:rPr>
                  <a:t>Example 4:</a:t>
                </a:r>
                <a:r>
                  <a:rPr lang="en-US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2800" b="1" dirty="0">
                  <a:latin typeface="Comic Sans MS" panose="030F0702030302020204" pitchFamily="66" charset="0"/>
                </a:endParaRP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u="sng" dirty="0">
                    <a:latin typeface="Comic Sans MS" panose="030F0702030302020204" pitchFamily="66" charset="0"/>
                  </a:rPr>
                  <a:t>Example 5:</a:t>
                </a:r>
                <a:r>
                  <a:rPr lang="en-US" sz="2800" b="1" dirty="0">
                    <a:latin typeface="Comic Sans MS" panose="030F0702030302020204" pitchFamily="66" charset="0"/>
                  </a:rPr>
                  <a:t>   9.75 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85800"/>
                <a:ext cx="7543800" cy="5215017"/>
              </a:xfrm>
              <a:prstGeom prst="rect">
                <a:avLst/>
              </a:prstGeom>
              <a:blipFill rotWithShape="1">
                <a:blip r:embed="rId3"/>
                <a:stretch>
                  <a:fillRect l="-1616" t="-1170" b="-2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14800" y="1600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Integer, Rational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2442437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Whole Number, Integer, Rational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352097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Rational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4227912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Whole Number, Integer, Rational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23899" y="539860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Rational</a:t>
            </a:r>
          </a:p>
        </p:txBody>
      </p:sp>
    </p:spTree>
    <p:extLst>
      <p:ext uri="{BB962C8B-B14F-4D97-AF65-F5344CB8AC3E}">
        <p14:creationId xmlns:p14="http://schemas.microsoft.com/office/powerpoint/2010/main" val="305058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990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6858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Write the rational number for each situation below.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1913930"/>
                <a:ext cx="7467600" cy="365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 dirty="0">
                    <a:latin typeface="Comic Sans MS" panose="030F0702030302020204" pitchFamily="66" charset="0"/>
                  </a:rPr>
                  <a:t>Example  1:</a:t>
                </a:r>
                <a:r>
                  <a:rPr lang="en-US" sz="3600" b="1" dirty="0">
                    <a:latin typeface="Comic Sans MS" panose="030F0702030302020204" pitchFamily="66" charset="0"/>
                  </a:rPr>
                  <a:t>    Ian gained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>
                    <a:latin typeface="Comic Sans MS" panose="030F0702030302020204" pitchFamily="66" charset="0"/>
                  </a:rPr>
                  <a:t> pounds in 2 weeks.</a:t>
                </a:r>
              </a:p>
              <a:p>
                <a:endParaRPr lang="en-US" sz="3600" b="1" dirty="0">
                  <a:latin typeface="Comic Sans MS" panose="030F0702030302020204" pitchFamily="66" charset="0"/>
                </a:endParaRPr>
              </a:p>
              <a:p>
                <a:endParaRPr lang="en-US" sz="3600" b="1" u="sng" dirty="0">
                  <a:latin typeface="Comic Sans MS" panose="030F0702030302020204" pitchFamily="66" charset="0"/>
                </a:endParaRPr>
              </a:p>
              <a:p>
                <a:r>
                  <a:rPr lang="en-US" sz="3600" b="1" u="sng" dirty="0">
                    <a:latin typeface="Comic Sans MS" panose="030F0702030302020204" pitchFamily="66" charset="0"/>
                  </a:rPr>
                  <a:t>Example 2:</a:t>
                </a:r>
                <a:r>
                  <a:rPr lang="en-US" sz="3600" b="1" dirty="0">
                    <a:latin typeface="Comic Sans MS" panose="030F0702030302020204" pitchFamily="66" charset="0"/>
                  </a:rPr>
                  <a:t>   Hannah owes her mom $4.67.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13930"/>
                <a:ext cx="7467600" cy="3659913"/>
              </a:xfrm>
              <a:prstGeom prst="rect">
                <a:avLst/>
              </a:prstGeom>
              <a:blipFill rotWithShape="0">
                <a:blip r:embed="rId3"/>
                <a:stretch>
                  <a:fillRect l="-2531" b="-5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1400" y="2895600"/>
                <a:ext cx="327660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95600"/>
                <a:ext cx="3276600" cy="11294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14486" y="4909765"/>
                <a:ext cx="3276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−$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486" y="4909765"/>
                <a:ext cx="3276600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1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990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62000" y="685800"/>
                <a:ext cx="7543800" cy="69505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u="sng" dirty="0">
                    <a:latin typeface="Comic Sans MS" panose="030F0702030302020204" pitchFamily="66" charset="0"/>
                  </a:rPr>
                  <a:t>Practice-</a:t>
                </a:r>
                <a:r>
                  <a:rPr lang="en-US" sz="2800" b="1" dirty="0">
                    <a:latin typeface="Comic Sans MS" panose="030F0702030302020204" pitchFamily="66" charset="0"/>
                  </a:rPr>
                  <a:t> Identify all sets to which the number belongs.</a:t>
                </a: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1).   85			2).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2800" b="1" dirty="0">
                  <a:latin typeface="Comic Sans MS" panose="030F0702030302020204" pitchFamily="66" charset="0"/>
                </a:endParaRP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3).   6.34			4).   -17.4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5).    -29			6).  0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7). Write an integer for each situation.</a:t>
                </a: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   a). The temperature dropped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𝟕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>
                    <a:latin typeface="Comic Sans MS" panose="030F0702030302020204" pitchFamily="66" charset="0"/>
                  </a:rPr>
                  <a:t>   	  	  degrees in one hour.</a:t>
                </a: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   b).  Ned earned $20.50 on Monday.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85800"/>
                <a:ext cx="7543800" cy="6950557"/>
              </a:xfrm>
              <a:prstGeom prst="rect">
                <a:avLst/>
              </a:prstGeom>
              <a:blipFill rotWithShape="0">
                <a:blip r:embed="rId3"/>
                <a:stretch>
                  <a:fillRect l="-1616" t="-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362200" y="165232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WN, I, Rat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1657974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 Rational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8900" y="2525306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Rational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0" y="2525306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Rational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2642" y="3447847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 I, Rat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6600" y="3428999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WN, I, Rat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05400" y="5167367"/>
                <a:ext cx="1905000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𝟕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167367"/>
                <a:ext cx="1905000" cy="6685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933628" y="5434631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$20.50</a:t>
            </a:r>
          </a:p>
        </p:txBody>
      </p:sp>
    </p:spTree>
    <p:extLst>
      <p:ext uri="{BB962C8B-B14F-4D97-AF65-F5344CB8AC3E}">
        <p14:creationId xmlns:p14="http://schemas.microsoft.com/office/powerpoint/2010/main" val="20231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990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6858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atin typeface="Comic Sans MS" panose="030F0702030302020204" pitchFamily="66" charset="0"/>
              </a:rPr>
              <a:t>Closure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2860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Comic Sans MS" panose="030F0702030302020204" pitchFamily="66" charset="0"/>
              </a:rPr>
              <a:t>How are integers and rational numbers alike? How are they different?</a:t>
            </a:r>
          </a:p>
        </p:txBody>
      </p:sp>
    </p:spTree>
    <p:extLst>
      <p:ext uri="{BB962C8B-B14F-4D97-AF65-F5344CB8AC3E}">
        <p14:creationId xmlns:p14="http://schemas.microsoft.com/office/powerpoint/2010/main" val="338360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249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10</cp:revision>
  <dcterms:created xsi:type="dcterms:W3CDTF">2015-05-27T21:56:38Z</dcterms:created>
  <dcterms:modified xsi:type="dcterms:W3CDTF">2018-12-14T15:01:09Z</dcterms:modified>
</cp:coreProperties>
</file>