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9" r:id="rId5"/>
    <p:sldId id="270" r:id="rId6"/>
    <p:sldId id="262" r:id="rId7"/>
    <p:sldId id="263" r:id="rId8"/>
    <p:sldId id="266" r:id="rId9"/>
    <p:sldId id="264" r:id="rId10"/>
    <p:sldId id="260" r:id="rId11"/>
    <p:sldId id="267" r:id="rId12"/>
    <p:sldId id="265" r:id="rId13"/>
    <p:sldId id="268" r:id="rId14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63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6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09DB-BD10-4F1F-B800-01EAE82C9CE9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41A26-4AF7-4EF6-AE54-9320DB45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4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7EC9-C5D0-4FFE-AACC-344211143223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9500-4589-462B-B7CD-707FA3CFE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FBEE6-B49B-4A16-A9DE-1EC30EDD8F6F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A2CC-62EF-44BA-97B8-D4E911EBF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93B3-97DD-468D-A395-923B632A8CFA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BC66-0639-479A-B6F2-29181127D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2066-E26A-4BF4-A8C9-9671B18C4C34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FD4A-EEC7-4DEF-B58F-E7CABE3E0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5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CC4F-3F8A-4A78-BF76-898C8BF21356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A15E-9820-4583-A18C-D76AEF2F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26E7-8A69-4116-9202-E76ACF09E447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6CE99-20C9-4F53-AEEA-C197852A1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D49F-3C5C-471A-923F-F8F956BA3904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2990-6DCC-46AC-A3F0-4A8A8CDE8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C77E-31A4-4270-BC33-1C4D21771486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F4586-66DF-45F8-9C71-467D5C6F7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5752-5413-451F-BACC-0665B3692317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48E5-11E7-40D2-88BB-7450CEA37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8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D2E5-E6D2-464E-A76A-1D24DC46D299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E29A-0121-4470-97DE-87A184DB8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91515" y="413809"/>
            <a:ext cx="8675370" cy="150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14FC47-5EE7-4003-814D-EB82A58E22BF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F0D935-A6AF-46C4-8B98-D225AFE93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058400" cy="777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752415" y="1365803"/>
            <a:ext cx="855356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0" b="1" dirty="0">
                <a:latin typeface="Comic Sans MS" panose="030F0702030302020204" pitchFamily="66" charset="0"/>
              </a:rPr>
              <a:t>Inequalities</a:t>
            </a:r>
          </a:p>
        </p:txBody>
      </p:sp>
      <p:pic>
        <p:nvPicPr>
          <p:cNvPr id="1026" name="Picture 2" descr="C:\Users\Kimberly\AppData\Local\Microsoft\Windows\INetCache\IE\YUKDU5OM\math-and-symbols-image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904" y="3389327"/>
            <a:ext cx="2990088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44786" y="418506"/>
            <a:ext cx="907943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latin typeface="Comic Sans MS" panose="030F0702030302020204" pitchFamily="66" charset="0"/>
              </a:rPr>
              <a:t>Ex.4:  Heather needs to raise $5000 to go on a mission trip. She has earned $2000 so far. Write an inequality for the amount of money, m, she still needs to raise. Represent the inequality on a number 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505" y="5447877"/>
            <a:ext cx="4117658" cy="115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8446" y="5017876"/>
            <a:ext cx="267045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/>
              <a:t>m ≥ $3000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80263" y="427953"/>
            <a:ext cx="8999711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Ex. 5:  Adam spent less than $500 on rent last month. Write an inequality to represent this amount. Graph the inequality on a number line.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4626" y="4096703"/>
            <a:ext cx="28724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/>
              <a:t>r &lt;  $500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474" y="4967500"/>
            <a:ext cx="4117658" cy="115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8528" y="773642"/>
            <a:ext cx="8681918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u="sng" dirty="0">
                <a:latin typeface="Comic Sans MS" panose="030F0702030302020204" pitchFamily="66" charset="0"/>
              </a:rPr>
              <a:t>Practice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Comic Sans MS" panose="030F0702030302020204" pitchFamily="66" charset="0"/>
              </a:rPr>
              <a:t>Represent each inequality on a number line.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400" b="1" dirty="0">
                <a:latin typeface="Comic Sans MS" panose="030F0702030302020204" pitchFamily="66" charset="0"/>
              </a:rPr>
              <a:t>  z &gt; 0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400" b="1" dirty="0">
                <a:latin typeface="Comic Sans MS" panose="030F0702030302020204" pitchFamily="66" charset="0"/>
              </a:rPr>
              <a:t>  r ≥  - 5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400" b="1" dirty="0">
                <a:latin typeface="Comic Sans MS" panose="030F0702030302020204" pitchFamily="66" charset="0"/>
              </a:rPr>
              <a:t>  y ≤  8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4400" b="1" dirty="0">
                <a:latin typeface="Comic Sans MS" panose="030F0702030302020204" pitchFamily="66" charset="0"/>
              </a:rPr>
              <a:t>  b &lt; - 4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63" y="2318401"/>
            <a:ext cx="5280660" cy="91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24" y="3189688"/>
            <a:ext cx="5377577" cy="8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286" y="3885955"/>
            <a:ext cx="5185052" cy="90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079" y="4789137"/>
            <a:ext cx="5305544" cy="92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82348" y="739458"/>
            <a:ext cx="87290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05922" y="2171595"/>
            <a:ext cx="8334851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Write a word problem for the inequality.</a:t>
            </a: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           c &gt; 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679729" y="730462"/>
            <a:ext cx="84370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44035" y="2639450"/>
            <a:ext cx="22134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00B0F0"/>
                </a:solidFill>
              </a:rPr>
              <a:t>x = 78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93136" y="3651714"/>
            <a:ext cx="22101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B0F0"/>
                </a:solidFill>
              </a:rPr>
              <a:t>w = 81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85741" y="4798962"/>
            <a:ext cx="268691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B0F0"/>
                </a:solidFill>
              </a:rPr>
              <a:t>v = 105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00366" y="5942836"/>
            <a:ext cx="26913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B0F0"/>
                </a:solidFill>
              </a:rPr>
              <a:t>d = 66.20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6193" y="1647490"/>
                <a:ext cx="5235677" cy="4743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latin typeface="Comic Sans MS" panose="030F0702030302020204" pitchFamily="66" charset="0"/>
                  </a:rPr>
                  <a:t>Solve</a:t>
                </a: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1).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</a:rPr>
                      <m:t>𝟏𝟑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2).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𝒘</m:t>
                    </m:r>
                    <m:r>
                      <a:rPr lang="en-US" sz="3200" b="1" i="1" smtClean="0"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</a:rPr>
                      <m:t>𝟏𝟕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</a:rPr>
                      <m:t>𝟗𝟖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3).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𝟓</m:t>
                    </m:r>
                    <m:r>
                      <a:rPr lang="en-US" sz="3200" b="1" i="1" smtClean="0">
                        <a:latin typeface="Cambria Math"/>
                      </a:rPr>
                      <m:t>𝒗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</a:rPr>
                      <m:t>𝟓𝟐𝟓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</a:endParaRPr>
              </a:p>
              <a:p>
                <a:endParaRPr lang="en-US" sz="3200" b="1" dirty="0">
                  <a:latin typeface="Comic Sans MS" panose="030F0702030302020204" pitchFamily="66" charset="0"/>
                </a:endParaRPr>
              </a:p>
              <a:p>
                <a:r>
                  <a:rPr lang="en-US" sz="3200" b="1" dirty="0">
                    <a:latin typeface="Comic Sans MS" panose="030F0702030302020204" pitchFamily="66" charset="0"/>
                  </a:rPr>
                  <a:t>4).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𝒅</m:t>
                    </m:r>
                    <m:r>
                      <a:rPr lang="en-US" sz="3200" b="1" i="1" smtClean="0"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</a:rPr>
                      <m:t>𝟑𝟐</m:t>
                    </m:r>
                    <m:r>
                      <a:rPr lang="en-US" sz="3200" b="1" i="1" smtClean="0">
                        <a:latin typeface="Cambria Math"/>
                      </a:rPr>
                      <m:t>.</m:t>
                    </m:r>
                    <m:r>
                      <a:rPr lang="en-US" sz="3200" b="1" i="1" smtClean="0">
                        <a:latin typeface="Cambria Math"/>
                      </a:rPr>
                      <m:t>𝟓𝟔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</a:rPr>
                      <m:t>𝟗𝟖</m:t>
                    </m:r>
                    <m:r>
                      <a:rPr lang="en-US" sz="3200" b="1" i="1" smtClean="0">
                        <a:latin typeface="Cambria Math"/>
                      </a:rPr>
                      <m:t>.</m:t>
                    </m:r>
                    <m:r>
                      <a:rPr lang="en-US" sz="3200" b="1" i="1" smtClean="0">
                        <a:latin typeface="Cambria Math"/>
                      </a:rPr>
                      <m:t>𝟕𝟔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93" y="1647490"/>
                <a:ext cx="5235677" cy="4743222"/>
              </a:xfrm>
              <a:prstGeom prst="rect">
                <a:avLst/>
              </a:prstGeom>
              <a:blipFill rotWithShape="1">
                <a:blip r:embed="rId3"/>
                <a:stretch>
                  <a:fillRect l="-3027" t="-1671" b="-3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588051" y="573935"/>
            <a:ext cx="91163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Comic Sans MS" panose="030F0702030302020204" pitchFamily="66" charset="0"/>
              </a:rPr>
              <a:t>An inequality says that two values are not equal.</a:t>
            </a:r>
          </a:p>
          <a:p>
            <a:pPr eaLnBrk="1" hangingPunct="1"/>
            <a:endParaRPr lang="en-US" altLang="en-US" sz="36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 &lt; b </a:t>
            </a:r>
            <a:r>
              <a:rPr lang="en-US" altLang="en-US" sz="3600" b="1" dirty="0">
                <a:latin typeface="Comic Sans MS" panose="030F0702030302020204" pitchFamily="66" charset="0"/>
              </a:rPr>
              <a:t>	means that a is less than b</a:t>
            </a:r>
          </a:p>
          <a:p>
            <a:pPr eaLnBrk="1" hangingPunct="1"/>
            <a:r>
              <a:rPr lang="en-US" alt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 &gt; b</a:t>
            </a:r>
            <a:r>
              <a:rPr lang="en-US" altLang="en-US" sz="3600" b="1" dirty="0">
                <a:latin typeface="Comic Sans MS" panose="030F0702030302020204" pitchFamily="66" charset="0"/>
              </a:rPr>
              <a:t>	means that a is greater than b</a:t>
            </a:r>
          </a:p>
          <a:p>
            <a:pPr eaLnBrk="1" hangingPunct="1"/>
            <a:endParaRPr lang="en-US" altLang="en-US" sz="36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 ≤ b </a:t>
            </a:r>
            <a:r>
              <a:rPr lang="en-US" altLang="en-US" sz="3600" b="1" dirty="0">
                <a:latin typeface="Comic Sans MS" panose="030F0702030302020204" pitchFamily="66" charset="0"/>
              </a:rPr>
              <a:t>	means that a is less than or    	    equal to b</a:t>
            </a:r>
          </a:p>
          <a:p>
            <a:pPr eaLnBrk="1" hangingPunct="1"/>
            <a:r>
              <a:rPr lang="en-US" alt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 ≥ b</a:t>
            </a:r>
            <a:r>
              <a:rPr lang="en-US" altLang="en-US" sz="3600" b="1" dirty="0">
                <a:latin typeface="Comic Sans MS" panose="030F0702030302020204" pitchFamily="66" charset="0"/>
              </a:rPr>
              <a:t>	means that a is greater than  	    or equal to b</a:t>
            </a:r>
          </a:p>
          <a:p>
            <a:pPr eaLnBrk="1" hangingPunct="1"/>
            <a:endParaRPr lang="en-US" altLang="en-US" sz="3600" b="1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sz="3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53606" y="478991"/>
            <a:ext cx="874609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Comic Sans MS" panose="030F0702030302020204" pitchFamily="66" charset="0"/>
              </a:rPr>
              <a:t>Ex 1: Which answers from the set make the inequality true?      v &gt; 9</a:t>
            </a:r>
          </a:p>
          <a:p>
            <a:pPr eaLnBrk="1" hangingPunct="1"/>
            <a:r>
              <a:rPr lang="en-US" altLang="en-US" sz="4800" b="1" dirty="0">
                <a:latin typeface="Comic Sans MS" panose="030F0702030302020204" pitchFamily="66" charset="0"/>
              </a:rPr>
              <a:t>{3, 6, 7, 9, 12}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06605" y="6611938"/>
            <a:ext cx="13244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/>
              <a:t>12 &gt; 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91271" y="4300008"/>
            <a:ext cx="18008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3 &gt; 9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59838" y="4852353"/>
            <a:ext cx="1508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6 &gt; 9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1270" y="5491057"/>
            <a:ext cx="14144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7 &gt; 9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59838" y="6047000"/>
            <a:ext cx="1508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/>
              <a:t>9 &gt; 9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68806" y="4446854"/>
            <a:ext cx="92987" cy="35263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40840" y="4999199"/>
            <a:ext cx="92987" cy="35263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74764" y="5651677"/>
            <a:ext cx="92987" cy="3544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96525" y="6189489"/>
            <a:ext cx="92987" cy="35263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05733" y="6642715"/>
            <a:ext cx="47986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Correct – 12 is a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01445" y="519298"/>
            <a:ext cx="883531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Ex 2: Which answers from the set make the inequality true?</a:t>
            </a:r>
          </a:p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    x ≤ 9      {5, 9, 11}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99674" y="4264026"/>
            <a:ext cx="23744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/>
              <a:t>5 ≤ 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99674" y="4996287"/>
            <a:ext cx="23862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/>
              <a:t>9 ≤ 9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99674" y="5643987"/>
            <a:ext cx="1779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11 ≤ 9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83432" y="5803754"/>
            <a:ext cx="92987" cy="37242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64808" y="4294803"/>
            <a:ext cx="48649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Correct –   5 is a solution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9174" y="4996287"/>
            <a:ext cx="50361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Correct –   9 is a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79464" y="545129"/>
            <a:ext cx="92069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Inequalities can be represented on a number line.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072634" y="2846282"/>
            <a:ext cx="41333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/>
              <a:t>a &gt; 3</a:t>
            </a:r>
          </a:p>
        </p:txBody>
      </p:sp>
      <p:pic>
        <p:nvPicPr>
          <p:cNvPr id="819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03" y="4049925"/>
            <a:ext cx="6434495" cy="111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5652612" y="4407959"/>
            <a:ext cx="233124" cy="212302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05245" y="2408872"/>
            <a:ext cx="323099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33CC"/>
                </a:solidFill>
              </a:rPr>
              <a:t>Put an open circle on the 3. </a:t>
            </a:r>
          </a:p>
          <a:p>
            <a:pPr eaLnBrk="1" hangingPunct="1"/>
            <a:endParaRPr lang="en-US" altLang="en-US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20905" y="5207752"/>
            <a:ext cx="36051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3333CC"/>
                </a:solidFill>
              </a:rPr>
              <a:t>a  is greater than 3 so you shade to the right of the 3. </a:t>
            </a:r>
          </a:p>
        </p:txBody>
      </p:sp>
      <p:cxnSp>
        <p:nvCxnSpPr>
          <p:cNvPr id="12" name="Straight Arrow Connector 11"/>
          <p:cNvCxnSpPr>
            <a:stCxn id="6" idx="6"/>
          </p:cNvCxnSpPr>
          <p:nvPr/>
        </p:nvCxnSpPr>
        <p:spPr>
          <a:xfrm>
            <a:off x="5885736" y="4514110"/>
            <a:ext cx="2083713" cy="0"/>
          </a:xfrm>
          <a:prstGeom prst="straightConnector1">
            <a:avLst/>
          </a:prstGeom>
          <a:ln w="63500">
            <a:solidFill>
              <a:srgbClr val="F63A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477496" y="874042"/>
            <a:ext cx="910340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latin typeface="Comic Sans MS" panose="030F0702030302020204" pitchFamily="66" charset="0"/>
              </a:rPr>
              <a:t>When shading on a number line remember that as you go to the right a number line gets larger. When you go to the left a number line gets smaller.</a:t>
            </a:r>
          </a:p>
          <a:p>
            <a:pPr eaLnBrk="1" hangingPunct="1"/>
            <a:endParaRPr lang="en-US" altLang="en-US" sz="40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3333CC"/>
                </a:solidFill>
                <a:latin typeface="Comic Sans MS" panose="030F0702030302020204" pitchFamily="66" charset="0"/>
              </a:rPr>
              <a:t>Less than  </a:t>
            </a:r>
            <a:r>
              <a:rPr lang="en-US" altLang="en-US" sz="3600" b="1" dirty="0">
                <a:latin typeface="Comic Sans MS" panose="030F0702030302020204" pitchFamily="66" charset="0"/>
              </a:rPr>
              <a:t>&lt;  --   shade to the left</a:t>
            </a:r>
          </a:p>
          <a:p>
            <a:pPr eaLnBrk="1" hangingPunct="1"/>
            <a:endParaRPr lang="en-US" altLang="en-US" sz="36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3333CC"/>
                </a:solidFill>
                <a:latin typeface="Comic Sans MS" panose="030F0702030302020204" pitchFamily="66" charset="0"/>
              </a:rPr>
              <a:t>Greater than </a:t>
            </a:r>
            <a:r>
              <a:rPr lang="en-US" altLang="en-US" sz="3600" b="1" dirty="0">
                <a:latin typeface="Comic Sans MS" panose="030F0702030302020204" pitchFamily="66" charset="0"/>
              </a:rPr>
              <a:t>&gt;  --  shade to the right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1445" y="539048"/>
                <a:ext cx="905550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Comic Sans MS" panose="030F0702030302020204" pitchFamily="66" charset="0"/>
                  </a:rPr>
                  <a:t>If the inequality sign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then you put an open circle on the number line because the number is not part of the solution so it cannot be shaded.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en-US" sz="2800" b="1" dirty="0">
                    <a:latin typeface="Comic Sans MS" panose="030F0702030302020204" pitchFamily="66" charset="0"/>
                  </a:rPr>
                  <a:t>open circle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5" y="539048"/>
                <a:ext cx="9055509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1346" t="-2710" r="-2490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1443" y="4007673"/>
                <a:ext cx="905550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Comic Sans MS" panose="030F0702030302020204" pitchFamily="66" charset="0"/>
                  </a:rPr>
                  <a:t>If the inequality sign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then you put an open circle on the number line because the number is not part of the solution so it cannot be shaded.</a:t>
                </a:r>
              </a:p>
              <a:p>
                <a:endParaRPr lang="en-US" sz="2800" b="1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800" b="1" dirty="0">
                    <a:latin typeface="Comic Sans MS" panose="030F0702030302020204" pitchFamily="66" charset="0"/>
                  </a:rPr>
                  <a:t>  closed circle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3" y="4007673"/>
                <a:ext cx="9055509" cy="2246769"/>
              </a:xfrm>
              <a:prstGeom prst="rect">
                <a:avLst/>
              </a:prstGeom>
              <a:blipFill rotWithShape="1">
                <a:blip r:embed="rId4"/>
                <a:stretch>
                  <a:fillRect l="-1346" t="-2710" r="-2490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91658" y="493970"/>
            <a:ext cx="9038092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Ex.3:  Represent the inequality on a number line.</a:t>
            </a: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4400" b="1" dirty="0">
                <a:latin typeface="Comic Sans MS" panose="030F0702030302020204" pitchFamily="66" charset="0"/>
              </a:rPr>
              <a:t>c ≤ 5</a:t>
            </a:r>
          </a:p>
          <a:p>
            <a:pPr eaLnBrk="1" hangingPunct="1"/>
            <a:endParaRPr lang="en-US" altLang="en-US" sz="4400" b="1" dirty="0">
              <a:latin typeface="Comic Sans MS" panose="030F0702030302020204" pitchFamily="66" charset="0"/>
            </a:endParaRP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84" y="3395029"/>
            <a:ext cx="6434494" cy="111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202681" y="3753062"/>
            <a:ext cx="191214" cy="266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1711762" y="3886200"/>
            <a:ext cx="4490918" cy="0"/>
          </a:xfrm>
          <a:prstGeom prst="straightConnector1">
            <a:avLst/>
          </a:prstGeom>
          <a:ln w="63500">
            <a:solidFill>
              <a:srgbClr val="F63A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80579" y="1826155"/>
            <a:ext cx="384917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B0F0"/>
                </a:solidFill>
              </a:rPr>
              <a:t>Put a closed circle on the 5.</a:t>
            </a:r>
            <a:endParaRPr lang="en-US" altLang="en-US" sz="44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79896" y="4616662"/>
            <a:ext cx="454985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B0F0"/>
                </a:solidFill>
              </a:rPr>
              <a:t>Shade to the left of the 5 because it is less than.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476</Words>
  <Application>Microsoft Office PowerPoint</Application>
  <PresentationFormat>Custom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Shawn Brown</cp:lastModifiedBy>
  <cp:revision>18</cp:revision>
  <dcterms:created xsi:type="dcterms:W3CDTF">2015-06-07T00:24:23Z</dcterms:created>
  <dcterms:modified xsi:type="dcterms:W3CDTF">2020-02-20T00:22:19Z</dcterms:modified>
</cp:coreProperties>
</file>