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5" r:id="rId6"/>
    <p:sldId id="266" r:id="rId7"/>
    <p:sldId id="258" r:id="rId8"/>
    <p:sldId id="259" r:id="rId9"/>
    <p:sldId id="268" r:id="rId10"/>
    <p:sldId id="267" r:id="rId11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04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C7F2-961B-45D6-A3F7-39740146DE72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D577-453D-4DBD-9CC5-13CC47B1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9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7D577-453D-4DBD-9CC5-13CC47B190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5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3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4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5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8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1B26-BD22-4E4B-9940-8C3CD0E73A73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E983-EAFC-4F06-9C82-529BD78A5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3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5881" y="1753428"/>
            <a:ext cx="81493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anose="030F0702030302020204" pitchFamily="66" charset="0"/>
              </a:rPr>
              <a:t>Using Tables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943" y="4213987"/>
            <a:ext cx="4223267" cy="197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94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504" y="894137"/>
            <a:ext cx="814938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Closure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Tim’s cell phone company charges $30 for the first 300 minutes and 10 cents for every minute over 300. How much will Tim’s cell phone bill be if he uses 345 minutes? 456 minutes? 654 minutes? 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65379"/>
              </p:ext>
            </p:extLst>
          </p:nvPr>
        </p:nvGraphicFramePr>
        <p:xfrm>
          <a:off x="2963779" y="4184989"/>
          <a:ext cx="3248526" cy="2713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8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15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Minutes</a:t>
                      </a:r>
                      <a:r>
                        <a:rPr lang="en-US" b="1" baseline="0" dirty="0"/>
                        <a:t> over 300 (</a:t>
                      </a:r>
                      <a:r>
                        <a:rPr lang="en-US" b="1" dirty="0"/>
                        <a:t>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 bill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02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2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2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4461" y="5122009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4462" y="5731609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156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3221" y="6341209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354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0861" y="5057477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$34.50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73048" y="5694878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$45.60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0860" y="6312931"/>
            <a:ext cx="1074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$65.40</a:t>
            </a:r>
          </a:p>
        </p:txBody>
      </p:sp>
    </p:spTree>
    <p:extLst>
      <p:ext uri="{BB962C8B-B14F-4D97-AF65-F5344CB8AC3E}">
        <p14:creationId xmlns:p14="http://schemas.microsoft.com/office/powerpoint/2010/main" val="112952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8590" y="823946"/>
            <a:ext cx="856648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anose="030F0702030302020204" pitchFamily="66" charset="0"/>
              </a:rPr>
              <a:t>Warm Up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Identify the independent and dependent variables.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1). Joe’s car is traveling 55 miles per hour on a trip to the beach.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2). Jerri charges $5.00 per hour to babysit.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3). Tammie pays $4.00 for every  cup of coffee she buys from the local coffee shop.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9130" y="2229736"/>
            <a:ext cx="451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Ind</a:t>
            </a:r>
            <a:r>
              <a:rPr lang="en-US" sz="2400" b="1" dirty="0">
                <a:solidFill>
                  <a:srgbClr val="FF0000"/>
                </a:solidFill>
              </a:rPr>
              <a:t> – hours traveled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Dep</a:t>
            </a:r>
            <a:r>
              <a:rPr lang="en-US" sz="2400" b="1" dirty="0">
                <a:solidFill>
                  <a:srgbClr val="FF0000"/>
                </a:solidFill>
              </a:rPr>
              <a:t> – total miles traveled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6298" y="4459472"/>
            <a:ext cx="4519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Ind</a:t>
            </a:r>
            <a:r>
              <a:rPr lang="en-US" sz="2400" b="1" dirty="0">
                <a:solidFill>
                  <a:srgbClr val="FF0000"/>
                </a:solidFill>
              </a:rPr>
              <a:t> – hours 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Dep</a:t>
            </a:r>
            <a:r>
              <a:rPr lang="en-US" sz="2400" b="1" dirty="0">
                <a:solidFill>
                  <a:srgbClr val="FF0000"/>
                </a:solidFill>
              </a:rPr>
              <a:t> – total cost for babysitting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70911" y="6086926"/>
            <a:ext cx="5087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</a:rPr>
              <a:t>Ind</a:t>
            </a:r>
            <a:r>
              <a:rPr lang="en-US" sz="2200" b="1" dirty="0">
                <a:solidFill>
                  <a:srgbClr val="FF0000"/>
                </a:solidFill>
              </a:rPr>
              <a:t> – cups of coffee </a:t>
            </a:r>
          </a:p>
          <a:p>
            <a:r>
              <a:rPr lang="en-US" sz="2200" b="1" dirty="0" err="1">
                <a:solidFill>
                  <a:srgbClr val="FF0000"/>
                </a:solidFill>
              </a:rPr>
              <a:t>Dep</a:t>
            </a:r>
            <a:r>
              <a:rPr lang="en-US" sz="2200" b="1" dirty="0">
                <a:solidFill>
                  <a:srgbClr val="FF0000"/>
                </a:solidFill>
              </a:rPr>
              <a:t> – total amount spent on coffee</a:t>
            </a:r>
          </a:p>
        </p:txBody>
      </p:sp>
    </p:spTree>
    <p:extLst>
      <p:ext uri="{BB962C8B-B14F-4D97-AF65-F5344CB8AC3E}">
        <p14:creationId xmlns:p14="http://schemas.microsoft.com/office/powerpoint/2010/main" val="65724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4294" y="914400"/>
            <a:ext cx="8309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Example 1: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John makes $5.00 for every lawn he mows. How much money will he make if he mows 4 lawns? 6 lawns? 100 lawns?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7675" y="4425295"/>
            <a:ext cx="254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</a:rPr>
              <a:t>You can use a table to record the answers.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6581" y="3839398"/>
            <a:ext cx="70040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33CC33"/>
                </a:solidFill>
                <a:latin typeface="Comic Sans MS" panose="030F0702030302020204" pitchFamily="66" charset="0"/>
              </a:rPr>
              <a:t>The total amount of money John makes is the dependent variable (y).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0241"/>
              </p:ext>
            </p:extLst>
          </p:nvPr>
        </p:nvGraphicFramePr>
        <p:xfrm>
          <a:off x="1988062" y="4782149"/>
          <a:ext cx="3594590" cy="1572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7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797">
                <a:tc>
                  <a:txBody>
                    <a:bodyPr/>
                    <a:lstStyle/>
                    <a:p>
                      <a:r>
                        <a:rPr lang="en-US" b="1" dirty="0"/>
                        <a:t>Lawns</a:t>
                      </a:r>
                      <a:r>
                        <a:rPr lang="en-US" b="1" baseline="0" dirty="0"/>
                        <a:t> (x)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9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9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79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13860" y="5209034"/>
            <a:ext cx="65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1442" y="5209034"/>
            <a:ext cx="68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2700" y="5533290"/>
            <a:ext cx="65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1442" y="5579457"/>
            <a:ext cx="6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1507" y="5959367"/>
            <a:ext cx="65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5539" y="5959367"/>
            <a:ext cx="927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$500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6581" y="2997822"/>
            <a:ext cx="6740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6600FF"/>
                </a:solidFill>
                <a:latin typeface="Comic Sans MS" panose="030F0702030302020204" pitchFamily="66" charset="0"/>
              </a:rPr>
              <a:t>The number of lawns he mows is the independent variable (x).</a:t>
            </a:r>
          </a:p>
        </p:txBody>
      </p:sp>
    </p:spTree>
    <p:extLst>
      <p:ext uri="{BB962C8B-B14F-4D97-AF65-F5344CB8AC3E}">
        <p14:creationId xmlns:p14="http://schemas.microsoft.com/office/powerpoint/2010/main" val="37500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2" grpId="0"/>
      <p:bldP spid="1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8154" y="1064343"/>
            <a:ext cx="83353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Example 1: </a:t>
            </a:r>
          </a:p>
          <a:p>
            <a:r>
              <a:rPr lang="en-US" sz="4400" b="1" dirty="0">
                <a:latin typeface="Comic Sans MS" panose="030F0702030302020204" pitchFamily="66" charset="0"/>
              </a:rPr>
              <a:t>How did we get the values in the total column?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2297" y="3886200"/>
            <a:ext cx="2775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Multiply the number of lawns by $5.00.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977772"/>
              </p:ext>
            </p:extLst>
          </p:nvPr>
        </p:nvGraphicFramePr>
        <p:xfrm>
          <a:off x="1521227" y="3619776"/>
          <a:ext cx="3990216" cy="2486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6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Lawns</a:t>
                      </a:r>
                      <a:r>
                        <a:rPr lang="en-US" sz="2800" b="1" baseline="0" dirty="0"/>
                        <a:t> (x)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Total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6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$20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$30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7906" y="939385"/>
            <a:ext cx="8555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Example 2: 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Bob’s SUV gets 18 miles per gallon. How many miles can he go on 3 gallons? 6 gallons?  9 gallons?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5750"/>
              </p:ext>
            </p:extLst>
          </p:nvPr>
        </p:nvGraphicFramePr>
        <p:xfrm>
          <a:off x="1424621" y="3454347"/>
          <a:ext cx="4455694" cy="2863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58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Gallons</a:t>
                      </a:r>
                      <a:r>
                        <a:rPr lang="en-US" sz="3200" b="1" baseline="0" dirty="0"/>
                        <a:t> (</a:t>
                      </a:r>
                      <a:r>
                        <a:rPr lang="en-US" sz="3200" b="1" dirty="0"/>
                        <a:t>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Miles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7136" y="4187094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733" y="4920194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9840" y="565294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1672" y="4254333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1672" y="4973853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108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1672" y="565294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162</a:t>
            </a:r>
          </a:p>
        </p:txBody>
      </p:sp>
    </p:spTree>
    <p:extLst>
      <p:ext uri="{BB962C8B-B14F-4D97-AF65-F5344CB8AC3E}">
        <p14:creationId xmlns:p14="http://schemas.microsoft.com/office/powerpoint/2010/main" val="5360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4820" y="1042737"/>
            <a:ext cx="81466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Example 2:</a:t>
            </a:r>
          </a:p>
          <a:p>
            <a:r>
              <a:rPr lang="en-US" sz="4400" b="1" dirty="0">
                <a:latin typeface="Comic Sans MS" panose="030F0702030302020204" pitchFamily="66" charset="0"/>
              </a:rPr>
              <a:t>How did we get the values in the miles column?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44882" y="3530405"/>
            <a:ext cx="36260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66"/>
                </a:solidFill>
              </a:rPr>
              <a:t>Multiply the number of gallons by 18.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44261"/>
              </p:ext>
            </p:extLst>
          </p:nvPr>
        </p:nvGraphicFramePr>
        <p:xfrm>
          <a:off x="1424621" y="3454347"/>
          <a:ext cx="4455694" cy="2863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58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Gallons</a:t>
                      </a:r>
                      <a:r>
                        <a:rPr lang="en-US" sz="3200" b="1" baseline="0" dirty="0"/>
                        <a:t> (</a:t>
                      </a:r>
                      <a:r>
                        <a:rPr lang="en-US" sz="3200" b="1" dirty="0"/>
                        <a:t>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Miles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4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5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8992" y="965348"/>
            <a:ext cx="83204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omic Sans MS" panose="030F0702030302020204" pitchFamily="66" charset="0"/>
              </a:rPr>
              <a:t>Example 3: Paul’s Pizza Palace charges $10.00 for a large cheese pizza plus $2.00 for each topping. How much does it cost to buy a large cheese pizza with 2 toppings? 3 toppings? 4 toppings?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64607"/>
              </p:ext>
            </p:extLst>
          </p:nvPr>
        </p:nvGraphicFramePr>
        <p:xfrm>
          <a:off x="1564104" y="3886200"/>
          <a:ext cx="3465096" cy="2648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0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Toppings</a:t>
                      </a:r>
                      <a:r>
                        <a:rPr lang="en-US" sz="2400" b="1" baseline="0" dirty="0"/>
                        <a:t>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Cost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4631" y="4697796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2547" y="5339935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4631" y="6069851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5093" y="4716062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$14.00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5093" y="5339935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$16.00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5093" y="6035680"/>
            <a:ext cx="125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</a:t>
            </a:r>
            <a:r>
              <a:rPr lang="en-US" sz="2400" b="1" dirty="0"/>
              <a:t>18.00</a:t>
            </a:r>
          </a:p>
        </p:txBody>
      </p:sp>
    </p:spTree>
    <p:extLst>
      <p:ext uri="{BB962C8B-B14F-4D97-AF65-F5344CB8AC3E}">
        <p14:creationId xmlns:p14="http://schemas.microsoft.com/office/powerpoint/2010/main" val="394535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7906" y="1042737"/>
            <a:ext cx="8384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Example 3:</a:t>
            </a:r>
          </a:p>
          <a:p>
            <a:r>
              <a:rPr lang="en-US" sz="3600" b="1" dirty="0">
                <a:latin typeface="Comic Sans MS" panose="030F0702030302020204" pitchFamily="66" charset="0"/>
              </a:rPr>
              <a:t>How did we get the values in the cost column?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4567" y="3268021"/>
            <a:ext cx="36978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</a:rPr>
              <a:t>$10.00 + $2.00 (number of toppings)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8973"/>
              </p:ext>
            </p:extLst>
          </p:nvPr>
        </p:nvGraphicFramePr>
        <p:xfrm>
          <a:off x="1223482" y="3069145"/>
          <a:ext cx="3465096" cy="3053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07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Toppings</a:t>
                      </a:r>
                      <a:r>
                        <a:rPr lang="en-US" sz="3200" b="1" baseline="0" dirty="0"/>
                        <a:t> (x)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Cost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$14.00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$16.00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7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$18.00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2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6907" y="934029"/>
            <a:ext cx="840008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>
                <a:latin typeface="Comic Sans MS" panose="030F0702030302020204" pitchFamily="66" charset="0"/>
              </a:rPr>
              <a:t>Practice</a:t>
            </a:r>
          </a:p>
          <a:p>
            <a:r>
              <a:rPr lang="en-US" sz="2600" b="1" dirty="0">
                <a:latin typeface="Comic Sans MS" panose="030F0702030302020204" pitchFamily="66" charset="0"/>
              </a:rPr>
              <a:t>A frozen yogurt cost $3.50 for a medium serving and $0.75 for each topping. How much will a yogurt cost with 2 toppings? 3 toppings? 4 toppings? </a:t>
            </a:r>
          </a:p>
          <a:p>
            <a:r>
              <a:rPr lang="en-US" sz="2600" b="1" dirty="0">
                <a:latin typeface="Comic Sans MS" panose="030F0702030302020204" pitchFamily="66" charset="0"/>
              </a:rPr>
              <a:t>Identify the independent and dependent variable. Make a table to show the price of the yogurt.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14670"/>
              </p:ext>
            </p:extLst>
          </p:nvPr>
        </p:nvGraphicFramePr>
        <p:xfrm>
          <a:off x="1467853" y="4574299"/>
          <a:ext cx="589547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Toppings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Cost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$5.75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1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$6.50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7853" y="3886200"/>
            <a:ext cx="6192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Independent- toppings	Dependent- cost</a:t>
            </a:r>
          </a:p>
        </p:txBody>
      </p:sp>
    </p:spTree>
    <p:extLst>
      <p:ext uri="{BB962C8B-B14F-4D97-AF65-F5344CB8AC3E}">
        <p14:creationId xmlns:p14="http://schemas.microsoft.com/office/powerpoint/2010/main" val="10603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525</Words>
  <Application>Microsoft Office PowerPoint</Application>
  <PresentationFormat>Custom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Shawn Brown</cp:lastModifiedBy>
  <cp:revision>23</cp:revision>
  <dcterms:created xsi:type="dcterms:W3CDTF">2015-07-28T22:37:26Z</dcterms:created>
  <dcterms:modified xsi:type="dcterms:W3CDTF">2020-03-02T00:10:31Z</dcterms:modified>
</cp:coreProperties>
</file>