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0058400" cy="7772400"/>
  <p:notesSz cx="6858000" cy="91440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33"/>
    <a:srgbClr val="FFFF99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182" y="78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2"/>
            <a:ext cx="8549640" cy="16660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E65BD-31C5-483C-8F41-DB9112B7DB9A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3F7FB-937C-4EC3-8C23-CD1BA8345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318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E65BD-31C5-483C-8F41-DB9112B7DB9A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3F7FB-937C-4EC3-8C23-CD1BA8345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931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311257"/>
            <a:ext cx="2263140" cy="66317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311257"/>
            <a:ext cx="6621780" cy="66317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E65BD-31C5-483C-8F41-DB9112B7DB9A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3F7FB-937C-4EC3-8C23-CD1BA8345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024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E65BD-31C5-483C-8F41-DB9112B7DB9A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3F7FB-937C-4EC3-8C23-CD1BA8345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09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7"/>
            <a:ext cx="8549640" cy="1543685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E65BD-31C5-483C-8F41-DB9112B7DB9A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3F7FB-937C-4EC3-8C23-CD1BA8345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95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813560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813560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E65BD-31C5-483C-8F41-DB9112B7DB9A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3F7FB-937C-4EC3-8C23-CD1BA8345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307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739795"/>
            <a:ext cx="4444207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464859"/>
            <a:ext cx="4444207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1739795"/>
            <a:ext cx="4445953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2464859"/>
            <a:ext cx="4445953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E65BD-31C5-483C-8F41-DB9112B7DB9A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3F7FB-937C-4EC3-8C23-CD1BA8345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218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E65BD-31C5-483C-8F41-DB9112B7DB9A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3F7FB-937C-4EC3-8C23-CD1BA8345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251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E65BD-31C5-483C-8F41-DB9112B7DB9A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3F7FB-937C-4EC3-8C23-CD1BA8345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93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309457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309457"/>
            <a:ext cx="5622925" cy="6633528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1626447"/>
            <a:ext cx="3309144" cy="5316538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E65BD-31C5-483C-8F41-DB9112B7DB9A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3F7FB-937C-4EC3-8C23-CD1BA8345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090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8"/>
            <a:ext cx="6035040" cy="46634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E65BD-31C5-483C-8F41-DB9112B7DB9A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3F7FB-937C-4EC3-8C23-CD1BA8345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373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813560"/>
            <a:ext cx="9052560" cy="5129425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DE65BD-31C5-483C-8F41-DB9112B7DB9A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13F7FB-937C-4EC3-8C23-CD1BA8345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1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0058400" cy="7772400"/>
          </a:xfrm>
          <a:prstGeom prst="rect">
            <a:avLst/>
          </a:prstGeom>
          <a:solidFill>
            <a:srgbClr val="99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86740" y="431800"/>
            <a:ext cx="8884920" cy="6908800"/>
          </a:xfrm>
          <a:prstGeom prst="rect">
            <a:avLst/>
          </a:prstGeom>
          <a:pattFill prst="pct90">
            <a:fgClr>
              <a:srgbClr val="FFFF99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089660" y="777240"/>
            <a:ext cx="7879080" cy="62179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19200" y="777240"/>
            <a:ext cx="7292340" cy="3174203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pPr algn="ctr"/>
            <a:r>
              <a:rPr lang="en-US" sz="9800" b="1" dirty="0">
                <a:ln w="38100">
                  <a:solidFill>
                    <a:schemeClr val="tx1"/>
                  </a:solidFill>
                </a:ln>
                <a:solidFill>
                  <a:srgbClr val="99FF33"/>
                </a:solidFill>
                <a:latin typeface="Comic Sans MS" panose="030F0702030302020204" pitchFamily="66" charset="0"/>
              </a:rPr>
              <a:t>Multiplying Decimals</a:t>
            </a:r>
          </a:p>
        </p:txBody>
      </p:sp>
      <p:pic>
        <p:nvPicPr>
          <p:cNvPr id="1026" name="Picture 2" descr="C:\Users\Kimberly\AppData\Local\Microsoft\Windows\INetCache\IE\2I4R29FE\math_symbol_clipart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3470" y="3657600"/>
            <a:ext cx="2736850" cy="2296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6447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0058400" cy="7772400"/>
          </a:xfrm>
          <a:prstGeom prst="rect">
            <a:avLst/>
          </a:prstGeom>
          <a:solidFill>
            <a:srgbClr val="99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86740" y="431800"/>
            <a:ext cx="8884920" cy="6908800"/>
          </a:xfrm>
          <a:prstGeom prst="rect">
            <a:avLst/>
          </a:prstGeom>
          <a:pattFill prst="pct90">
            <a:fgClr>
              <a:srgbClr val="FFFF99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089660" y="777240"/>
            <a:ext cx="7879080" cy="62179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649855" y="767530"/>
            <a:ext cx="4777740" cy="595319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pPr algn="ctr"/>
            <a:r>
              <a:rPr lang="en-US" sz="3200" b="1" dirty="0">
                <a:ln w="38100">
                  <a:solidFill>
                    <a:schemeClr val="tx1"/>
                  </a:solidFill>
                </a:ln>
                <a:solidFill>
                  <a:srgbClr val="99FF33"/>
                </a:solidFill>
                <a:latin typeface="Comic Sans MS" panose="030F0702030302020204" pitchFamily="66" charset="0"/>
              </a:rPr>
              <a:t>Warm Up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54376" y="1555940"/>
            <a:ext cx="1725929" cy="595319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22.7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29200" y="2646385"/>
            <a:ext cx="1611631" cy="595319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32.6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432011" y="3886200"/>
            <a:ext cx="1360171" cy="595319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7.5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38725" y="5026883"/>
            <a:ext cx="1592580" cy="595319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29.08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118868" y="6176132"/>
            <a:ext cx="1897380" cy="595319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5.21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15805" y="1362849"/>
            <a:ext cx="402717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1). 6.4 + 16.3</a:t>
            </a:r>
          </a:p>
          <a:p>
            <a:endParaRPr lang="en-US" sz="4000" b="1" dirty="0"/>
          </a:p>
          <a:p>
            <a:r>
              <a:rPr lang="en-US" sz="4000" b="1" dirty="0"/>
              <a:t>2). 96.34 -63.74</a:t>
            </a:r>
          </a:p>
          <a:p>
            <a:endParaRPr lang="en-US" sz="4000" b="1" dirty="0"/>
          </a:p>
          <a:p>
            <a:r>
              <a:rPr lang="en-US" sz="4000" b="1" dirty="0"/>
              <a:t>3). 5.3 + 5.6 -3.4</a:t>
            </a:r>
          </a:p>
          <a:p>
            <a:endParaRPr lang="en-US" sz="4000" b="1" dirty="0"/>
          </a:p>
          <a:p>
            <a:r>
              <a:rPr lang="en-US" sz="4000" b="1" dirty="0"/>
              <a:t>4). 36.09-7.01</a:t>
            </a:r>
          </a:p>
          <a:p>
            <a:endParaRPr lang="en-US" sz="4000" b="1" dirty="0"/>
          </a:p>
          <a:p>
            <a:r>
              <a:rPr lang="en-US" sz="4000" b="1" dirty="0"/>
              <a:t>5). 2.06 + 3.15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95400" y="1065189"/>
            <a:ext cx="42219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Solve each problem.</a:t>
            </a:r>
          </a:p>
        </p:txBody>
      </p:sp>
    </p:spTree>
    <p:extLst>
      <p:ext uri="{BB962C8B-B14F-4D97-AF65-F5344CB8AC3E}">
        <p14:creationId xmlns:p14="http://schemas.microsoft.com/office/powerpoint/2010/main" val="1560187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0058400" cy="7772400"/>
          </a:xfrm>
          <a:prstGeom prst="rect">
            <a:avLst/>
          </a:prstGeom>
          <a:solidFill>
            <a:srgbClr val="99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212487" y="5617605"/>
                <a:ext cx="2095500" cy="1360373"/>
              </a:xfrm>
              <a:prstGeom prst="rect">
                <a:avLst/>
              </a:prstGeom>
              <a:noFill/>
            </p:spPr>
            <p:txBody>
              <a:bodyPr wrap="square" lIns="101882" tIns="50941" rIns="101882" bIns="50941" rtlCol="0">
                <a:spAutoFit/>
              </a:bodyPr>
              <a:lstStyle/>
              <a:p>
                <a:r>
                  <a:rPr lang="en-US" sz="2700" dirty="0"/>
                  <a:t>            </a:t>
                </a:r>
                <a14:m>
                  <m:oMath xmlns:m="http://schemas.openxmlformats.org/officeDocument/2006/math">
                    <m:r>
                      <a:rPr lang="en-US" sz="2700" b="1" i="1">
                        <a:latin typeface="Cambria Math"/>
                      </a:rPr>
                      <m:t>𝟐</m:t>
                    </m:r>
                    <m:r>
                      <a:rPr lang="en-US" sz="2700" b="1" i="1">
                        <a:latin typeface="Cambria Math"/>
                      </a:rPr>
                      <m:t>.</m:t>
                    </m:r>
                    <m:r>
                      <a:rPr lang="en-US" sz="2700" b="1" i="1">
                        <a:latin typeface="Cambria Math"/>
                      </a:rPr>
                      <m:t>𝟓</m:t>
                    </m:r>
                  </m:oMath>
                </a14:m>
                <a:endParaRPr lang="en-US" sz="2700" b="1" dirty="0"/>
              </a:p>
              <a:p>
                <a:pPr algn="ctr"/>
                <a14:m>
                  <m:oMath xmlns:m="http://schemas.openxmlformats.org/officeDocument/2006/math">
                    <m:r>
                      <a:rPr lang="en-US" sz="2700" b="1" i="1" u="sng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sz="2700" b="1" u="sng" dirty="0"/>
                  <a:t> 0.6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700" b="1" i="1">
                          <a:latin typeface="Cambria Math"/>
                        </a:rPr>
                        <m:t>𝟏</m:t>
                      </m:r>
                      <m:r>
                        <a:rPr lang="en-US" sz="2700" b="1" i="1">
                          <a:latin typeface="Cambria Math"/>
                        </a:rPr>
                        <m:t>.</m:t>
                      </m:r>
                      <m:r>
                        <a:rPr lang="en-US" sz="2700" b="1" i="1">
                          <a:latin typeface="Cambria Math"/>
                        </a:rPr>
                        <m:t>𝟓𝟎</m:t>
                      </m:r>
                    </m:oMath>
                  </m:oMathPara>
                </a14:m>
                <a:endParaRPr lang="en-US" sz="2700" b="1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2487" y="5617605"/>
                <a:ext cx="2095500" cy="136037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/>
          <p:cNvCxnSpPr/>
          <p:nvPr/>
        </p:nvCxnSpPr>
        <p:spPr>
          <a:xfrm>
            <a:off x="4693920" y="5867400"/>
            <a:ext cx="108966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693920" y="6278338"/>
            <a:ext cx="108966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951220" y="5637761"/>
            <a:ext cx="4107180" cy="1395539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r>
              <a:rPr lang="en-US" sz="2800" b="1" dirty="0"/>
              <a:t>1 place</a:t>
            </a:r>
          </a:p>
          <a:p>
            <a:r>
              <a:rPr lang="en-US" sz="2800" b="1" dirty="0"/>
              <a:t>1 place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2 places in answer</a:t>
            </a:r>
          </a:p>
        </p:txBody>
      </p:sp>
      <p:sp>
        <p:nvSpPr>
          <p:cNvPr id="10" name="Rectangle 9"/>
          <p:cNvSpPr/>
          <p:nvPr/>
        </p:nvSpPr>
        <p:spPr>
          <a:xfrm>
            <a:off x="586740" y="431800"/>
            <a:ext cx="8884920" cy="6908800"/>
          </a:xfrm>
          <a:prstGeom prst="rect">
            <a:avLst/>
          </a:prstGeom>
          <a:pattFill prst="pct90">
            <a:fgClr>
              <a:srgbClr val="FFFF99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131570" y="718579"/>
            <a:ext cx="7879080" cy="62179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r>
              <a:rPr lang="en-US" dirty="0"/>
              <a:t>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57300" y="949960"/>
            <a:ext cx="7627620" cy="5088857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r>
              <a:rPr lang="en-US" sz="2700" b="1" dirty="0">
                <a:latin typeface="Comic Sans MS" panose="030F0702030302020204" pitchFamily="66" charset="0"/>
              </a:rPr>
              <a:t>To Multiply Decimals.</a:t>
            </a:r>
          </a:p>
          <a:p>
            <a:r>
              <a:rPr lang="en-US" sz="2700" b="1" dirty="0">
                <a:latin typeface="Comic Sans MS" panose="030F0702030302020204" pitchFamily="66" charset="0"/>
              </a:rPr>
              <a:t> </a:t>
            </a:r>
          </a:p>
          <a:p>
            <a:pPr marL="382059" indent="-382059">
              <a:buFont typeface="Arial" panose="020B0604020202020204" pitchFamily="34" charset="0"/>
              <a:buChar char="•"/>
            </a:pPr>
            <a:r>
              <a:rPr lang="en-US" sz="2700" b="1" u="sng" dirty="0">
                <a:latin typeface="Comic Sans MS" panose="030F0702030302020204" pitchFamily="66" charset="0"/>
              </a:rPr>
              <a:t>Step One -</a:t>
            </a:r>
            <a:r>
              <a:rPr lang="en-US" sz="2700" b="1" dirty="0">
                <a:latin typeface="Comic Sans MS" panose="030F0702030302020204" pitchFamily="66" charset="0"/>
              </a:rPr>
              <a:t> Multiply ignoring the decimals.</a:t>
            </a:r>
          </a:p>
          <a:p>
            <a:pPr marL="382059" indent="-382059">
              <a:buFont typeface="Arial" panose="020B0604020202020204" pitchFamily="34" charset="0"/>
              <a:buChar char="•"/>
            </a:pPr>
            <a:r>
              <a:rPr lang="en-US" sz="2700" b="1" u="sng" dirty="0">
                <a:latin typeface="Comic Sans MS" panose="030F0702030302020204" pitchFamily="66" charset="0"/>
              </a:rPr>
              <a:t>Step Two- C</a:t>
            </a:r>
            <a:r>
              <a:rPr lang="en-US" sz="2700" b="1" dirty="0">
                <a:latin typeface="Comic Sans MS" panose="030F0702030302020204" pitchFamily="66" charset="0"/>
              </a:rPr>
              <a:t>ount the number of decimal places in each factor.</a:t>
            </a:r>
          </a:p>
          <a:p>
            <a:pPr marL="382059" indent="-382059">
              <a:buFont typeface="Arial" panose="020B0604020202020204" pitchFamily="34" charset="0"/>
              <a:buChar char="•"/>
            </a:pPr>
            <a:r>
              <a:rPr lang="en-US" sz="2700" b="1" u="sng" dirty="0">
                <a:latin typeface="Comic Sans MS" panose="030F0702030302020204" pitchFamily="66" charset="0"/>
              </a:rPr>
              <a:t>Step Three- </a:t>
            </a:r>
            <a:r>
              <a:rPr lang="en-US" sz="2700" b="1" dirty="0">
                <a:latin typeface="Comic Sans MS" panose="030F0702030302020204" pitchFamily="66" charset="0"/>
              </a:rPr>
              <a:t> Place the decimal in the product, it should have the amount of decimal places you counted in step two.</a:t>
            </a:r>
          </a:p>
          <a:p>
            <a:pPr marL="382059" indent="-382059">
              <a:buFont typeface="Arial" panose="020B0604020202020204" pitchFamily="34" charset="0"/>
              <a:buChar char="•"/>
            </a:pPr>
            <a:r>
              <a:rPr lang="en-US" sz="2700" b="1" u="sng" dirty="0">
                <a:latin typeface="Comic Sans MS" panose="030F0702030302020204" pitchFamily="66" charset="0"/>
              </a:rPr>
              <a:t>Step Four</a:t>
            </a:r>
            <a:r>
              <a:rPr lang="en-US" sz="2700" b="1" dirty="0">
                <a:latin typeface="Comic Sans MS" panose="030F0702030302020204" pitchFamily="66" charset="0"/>
              </a:rPr>
              <a:t>- Look at the signs of each factor and determine the sign of your answer.</a:t>
            </a:r>
          </a:p>
        </p:txBody>
      </p:sp>
    </p:spTree>
    <p:extLst>
      <p:ext uri="{BB962C8B-B14F-4D97-AF65-F5344CB8AC3E}">
        <p14:creationId xmlns:p14="http://schemas.microsoft.com/office/powerpoint/2010/main" val="1560187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0058400" cy="7772400"/>
          </a:xfrm>
          <a:prstGeom prst="rect">
            <a:avLst/>
          </a:prstGeom>
          <a:solidFill>
            <a:srgbClr val="99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86740" y="431800"/>
            <a:ext cx="8884920" cy="6908800"/>
          </a:xfrm>
          <a:prstGeom prst="rect">
            <a:avLst/>
          </a:prstGeom>
          <a:pattFill prst="pct90">
            <a:fgClr>
              <a:srgbClr val="FFFF99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089660" y="777240"/>
            <a:ext cx="7879080" cy="62179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257300" y="1041640"/>
                <a:ext cx="4610100" cy="1087762"/>
              </a:xfrm>
              <a:prstGeom prst="rect">
                <a:avLst/>
              </a:prstGeom>
              <a:noFill/>
            </p:spPr>
            <p:txBody>
              <a:bodyPr wrap="square" lIns="101882" tIns="50941" rIns="101882" bIns="50941" rtlCol="0">
                <a:spAutoFit/>
              </a:bodyPr>
              <a:lstStyle/>
              <a:p>
                <a:r>
                  <a:rPr lang="en-US" sz="3200" b="1" u="sng" dirty="0">
                    <a:latin typeface="Comic Sans MS" panose="030F0702030302020204" pitchFamily="66" charset="0"/>
                  </a:rPr>
                  <a:t>Example 1:</a:t>
                </a:r>
                <a:r>
                  <a:rPr lang="en-US" sz="3200" b="1" dirty="0"/>
                  <a:t>   </a:t>
                </a:r>
                <a14:m>
                  <m:oMath xmlns:m="http://schemas.openxmlformats.org/officeDocument/2006/math">
                    <m:r>
                      <a:rPr lang="en-US" sz="3200" b="1" i="1">
                        <a:latin typeface="Cambria Math"/>
                      </a:rPr>
                      <m:t>𝟐</m:t>
                    </m:r>
                    <m:r>
                      <a:rPr lang="en-US" sz="3200" b="1" i="1">
                        <a:latin typeface="Cambria Math"/>
                      </a:rPr>
                      <m:t>.</m:t>
                    </m:r>
                    <m:r>
                      <a:rPr lang="en-US" sz="3200" b="1" i="1">
                        <a:latin typeface="Cambria Math"/>
                      </a:rPr>
                      <m:t>𝟕𝟖</m:t>
                    </m:r>
                  </m:oMath>
                </a14:m>
                <a:endParaRPr lang="en-US" sz="3200" b="1" dirty="0"/>
              </a:p>
              <a:p>
                <a:r>
                  <a:rPr lang="en-US" sz="3200" b="1" dirty="0"/>
                  <a:t>		</a:t>
                </a:r>
                <a14:m>
                  <m:oMath xmlns:m="http://schemas.openxmlformats.org/officeDocument/2006/math">
                    <m:r>
                      <a:rPr lang="en-US" sz="3200" b="1" u="sng">
                        <a:latin typeface="Cambria Math"/>
                      </a:rPr>
                      <m:t>  </m:t>
                    </m:r>
                    <m:r>
                      <a:rPr lang="en-US" sz="3200" b="1" u="sng">
                        <a:latin typeface="Cambria Math"/>
                      </a:rPr>
                      <m:t>𝐱</m:t>
                    </m:r>
                    <m:r>
                      <a:rPr lang="en-US" sz="3200" b="1" i="1" u="sng">
                        <a:latin typeface="Cambria Math"/>
                      </a:rPr>
                      <m:t>   </m:t>
                    </m:r>
                    <m:r>
                      <a:rPr lang="en-US" sz="3200" b="1" i="1" u="sng">
                        <a:latin typeface="Cambria Math"/>
                      </a:rPr>
                      <m:t>𝟎</m:t>
                    </m:r>
                    <m:r>
                      <a:rPr lang="en-US" sz="3200" b="1" i="1" u="sng">
                        <a:latin typeface="Cambria Math"/>
                      </a:rPr>
                      <m:t>.</m:t>
                    </m:r>
                    <m:r>
                      <a:rPr lang="en-US" sz="3200" b="1" i="1" u="sng">
                        <a:latin typeface="Cambria Math"/>
                      </a:rPr>
                      <m:t>𝟖</m:t>
                    </m:r>
                  </m:oMath>
                </a14:m>
                <a:r>
                  <a:rPr lang="en-US" sz="3200" b="1" u="sng" dirty="0"/>
                  <a:t>       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7300" y="1041640"/>
                <a:ext cx="4610100" cy="1087762"/>
              </a:xfrm>
              <a:prstGeom prst="rect">
                <a:avLst/>
              </a:prstGeom>
              <a:blipFill rotWithShape="1">
                <a:blip r:embed="rId2"/>
                <a:stretch>
                  <a:fillRect l="-3170" t="-67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352800" y="1983437"/>
                <a:ext cx="1592580" cy="595319"/>
              </a:xfrm>
              <a:prstGeom prst="rect">
                <a:avLst/>
              </a:prstGeom>
              <a:noFill/>
            </p:spPr>
            <p:txBody>
              <a:bodyPr wrap="square" lIns="101882" tIns="50941" rIns="101882" bIns="5094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𝟐</m:t>
                      </m:r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.</m:t>
                      </m:r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𝟐𝟐𝟒</m:t>
                      </m:r>
                    </m:oMath>
                  </m:oMathPara>
                </a14:m>
                <a:endParaRPr lang="en-US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800" y="1983437"/>
                <a:ext cx="1592580" cy="59531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/>
          <p:cNvCxnSpPr/>
          <p:nvPr/>
        </p:nvCxnSpPr>
        <p:spPr>
          <a:xfrm>
            <a:off x="4777740" y="1313793"/>
            <a:ext cx="108966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767887" y="1711494"/>
            <a:ext cx="108966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857547" y="1041640"/>
            <a:ext cx="3604260" cy="2072647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r>
              <a:rPr lang="en-US" sz="3200" b="1" dirty="0">
                <a:latin typeface="Comic Sans MS" panose="030F0702030302020204" pitchFamily="66" charset="0"/>
              </a:rPr>
              <a:t>2 places</a:t>
            </a:r>
          </a:p>
          <a:p>
            <a:r>
              <a:rPr lang="en-US" sz="3200" b="1" dirty="0">
                <a:latin typeface="Comic Sans MS" panose="030F0702030302020204" pitchFamily="66" charset="0"/>
              </a:rPr>
              <a:t>1 place</a:t>
            </a:r>
          </a:p>
          <a:p>
            <a:r>
              <a:rPr lang="en-US" sz="3200" b="1" dirty="0">
                <a:solidFill>
                  <a:srgbClr val="0070C0"/>
                </a:solidFill>
                <a:latin typeface="Comic Sans MS" panose="030F0702030302020204" pitchFamily="66" charset="0"/>
              </a:rPr>
              <a:t>3 places in answer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257300" y="3540761"/>
            <a:ext cx="2400300" cy="595319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r>
              <a:rPr lang="en-US" sz="3200" b="1" u="sng" dirty="0">
                <a:latin typeface="Comic Sans MS" panose="030F0702030302020204" pitchFamily="66" charset="0"/>
              </a:rPr>
              <a:t>Example 2: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562350" y="3713480"/>
                <a:ext cx="1131570" cy="1087762"/>
              </a:xfrm>
              <a:prstGeom prst="rect">
                <a:avLst/>
              </a:prstGeom>
              <a:noFill/>
            </p:spPr>
            <p:txBody>
              <a:bodyPr wrap="square" lIns="101882" tIns="50941" rIns="101882" bIns="5094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>
                          <a:latin typeface="Cambria Math"/>
                        </a:rPr>
                        <m:t>     </m:t>
                      </m:r>
                      <m:r>
                        <a:rPr lang="en-US" sz="3200" b="1" i="1">
                          <a:latin typeface="Cambria Math"/>
                        </a:rPr>
                        <m:t>𝟏</m:t>
                      </m:r>
                      <m:r>
                        <a:rPr lang="en-US" sz="3200" b="1" i="1">
                          <a:latin typeface="Cambria Math"/>
                        </a:rPr>
                        <m:t>.</m:t>
                      </m:r>
                      <m:r>
                        <a:rPr lang="en-US" sz="3200" b="1" i="1"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en-US" sz="3200" b="1" i="1" dirty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u="sng">
                          <a:latin typeface="Cambria Math"/>
                        </a:rPr>
                        <m:t>𝐱</m:t>
                      </m:r>
                      <m:r>
                        <a:rPr lang="en-US" sz="3200" b="1" u="sng">
                          <a:latin typeface="Cambria Math"/>
                        </a:rPr>
                        <m:t>   </m:t>
                      </m:r>
                      <m:r>
                        <a:rPr lang="en-US" sz="3200" b="1" u="sng">
                          <a:latin typeface="Cambria Math"/>
                        </a:rPr>
                        <m:t>𝟏</m:t>
                      </m:r>
                      <m:r>
                        <a:rPr lang="en-US" sz="3200" b="1" u="sng">
                          <a:latin typeface="Cambria Math"/>
                        </a:rPr>
                        <m:t>.</m:t>
                      </m:r>
                      <m:r>
                        <a:rPr lang="en-US" sz="3200" b="1" u="sng">
                          <a:latin typeface="Cambria Math"/>
                        </a:rPr>
                        <m:t>𝟔</m:t>
                      </m:r>
                    </m:oMath>
                  </m:oMathPara>
                </a14:m>
                <a:endParaRPr lang="en-US" sz="3200" b="1" u="sng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2350" y="3713480"/>
                <a:ext cx="1131570" cy="1087762"/>
              </a:xfrm>
              <a:prstGeom prst="rect">
                <a:avLst/>
              </a:prstGeom>
              <a:blipFill rotWithShape="1">
                <a:blip r:embed="rId4"/>
                <a:stretch>
                  <a:fillRect r="-86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4042410" y="4577081"/>
            <a:ext cx="1573530" cy="1580204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</a:rPr>
              <a:t>72</a:t>
            </a:r>
          </a:p>
          <a:p>
            <a:r>
              <a:rPr lang="en-US" sz="3200" b="1" u="sng" dirty="0">
                <a:solidFill>
                  <a:srgbClr val="0070C0"/>
                </a:solidFill>
              </a:rPr>
              <a:t>120</a:t>
            </a:r>
          </a:p>
          <a:p>
            <a:r>
              <a:rPr lang="en-US" sz="3200" b="1" dirty="0">
                <a:solidFill>
                  <a:srgbClr val="FF0000"/>
                </a:solidFill>
              </a:rPr>
              <a:t>1.92</a:t>
            </a:r>
          </a:p>
        </p:txBody>
      </p:sp>
    </p:spTree>
    <p:extLst>
      <p:ext uri="{BB962C8B-B14F-4D97-AF65-F5344CB8AC3E}">
        <p14:creationId xmlns:p14="http://schemas.microsoft.com/office/powerpoint/2010/main" val="1560187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0058400" cy="7772400"/>
          </a:xfrm>
          <a:prstGeom prst="rect">
            <a:avLst/>
          </a:prstGeom>
          <a:solidFill>
            <a:srgbClr val="99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86740" y="431800"/>
            <a:ext cx="8884920" cy="6908800"/>
          </a:xfrm>
          <a:prstGeom prst="rect">
            <a:avLst/>
          </a:prstGeom>
          <a:pattFill prst="pct90">
            <a:fgClr>
              <a:srgbClr val="FFFF99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089660" y="777240"/>
            <a:ext cx="7879080" cy="62179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23818" y="800797"/>
            <a:ext cx="6496181" cy="595319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r>
              <a:rPr lang="en-US" sz="3200" b="1" u="sng" dirty="0">
                <a:latin typeface="Comic Sans MS" panose="030F0702030302020204" pitchFamily="66" charset="0"/>
              </a:rPr>
              <a:t>Practice</a:t>
            </a:r>
            <a:r>
              <a:rPr lang="en-US" sz="3200" b="1" dirty="0">
                <a:latin typeface="Comic Sans MS" panose="030F0702030302020204" pitchFamily="66" charset="0"/>
              </a:rPr>
              <a:t> Solve each problem.</a:t>
            </a:r>
            <a:endParaRPr lang="en-US" sz="3200" b="1" u="sng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066406" y="1396116"/>
                <a:ext cx="7879080" cy="5519744"/>
              </a:xfrm>
              <a:prstGeom prst="rect">
                <a:avLst/>
              </a:prstGeom>
              <a:noFill/>
            </p:spPr>
            <p:txBody>
              <a:bodyPr wrap="square" lIns="101882" tIns="50941" rIns="101882" bIns="50941" rtlCol="0">
                <a:spAutoFit/>
              </a:bodyPr>
              <a:lstStyle/>
              <a:p>
                <a:r>
                  <a:rPr lang="en-US" sz="3200" b="1" dirty="0">
                    <a:latin typeface="Comic Sans MS" panose="030F0702030302020204" pitchFamily="66" charset="0"/>
                  </a:rPr>
                  <a:t>1).   </a:t>
                </a:r>
                <a14:m>
                  <m:oMath xmlns:m="http://schemas.openxmlformats.org/officeDocument/2006/math">
                    <m:r>
                      <a:rPr lang="en-US" sz="3200" b="1" i="1">
                        <a:latin typeface="Cambria Math"/>
                      </a:rPr>
                      <m:t>𝟏</m:t>
                    </m:r>
                    <m:r>
                      <a:rPr lang="en-US" sz="3200" b="1" i="1">
                        <a:latin typeface="Cambria Math"/>
                      </a:rPr>
                      <m:t>.</m:t>
                    </m:r>
                    <m:r>
                      <a:rPr lang="en-US" sz="3200" b="1" i="1">
                        <a:latin typeface="Cambria Math"/>
                      </a:rPr>
                      <m:t>𝟕</m:t>
                    </m:r>
                    <m:r>
                      <a:rPr lang="en-US" sz="3200" b="1" i="1">
                        <a:latin typeface="Cambria Math"/>
                        <a:ea typeface="Cambria Math"/>
                      </a:rPr>
                      <m:t>×</m:t>
                    </m:r>
                    <m:r>
                      <a:rPr lang="en-US" sz="3200" b="1" i="1">
                        <a:latin typeface="Cambria Math"/>
                        <a:ea typeface="Cambria Math"/>
                      </a:rPr>
                      <m:t>𝟏</m:t>
                    </m:r>
                    <m:r>
                      <a:rPr lang="en-US" sz="3200" b="1" i="1">
                        <a:latin typeface="Cambria Math"/>
                        <a:ea typeface="Cambria Math"/>
                      </a:rPr>
                      <m:t>.</m:t>
                    </m:r>
                    <m:r>
                      <a:rPr lang="en-US" sz="3200" b="1" i="1">
                        <a:latin typeface="Cambria Math"/>
                        <a:ea typeface="Cambria Math"/>
                      </a:rPr>
                      <m:t>𝟐</m:t>
                    </m:r>
                  </m:oMath>
                </a14:m>
                <a:endParaRPr lang="en-US" sz="3200" b="1" dirty="0">
                  <a:latin typeface="Comic Sans MS" panose="030F0702030302020204" pitchFamily="66" charset="0"/>
                  <a:ea typeface="Cambria Math"/>
                </a:endParaRPr>
              </a:p>
              <a:p>
                <a:endParaRPr lang="en-US" sz="3200" b="1" dirty="0">
                  <a:latin typeface="Comic Sans MS" panose="030F0702030302020204" pitchFamily="66" charset="0"/>
                </a:endParaRPr>
              </a:p>
              <a:p>
                <a:r>
                  <a:rPr lang="en-US" sz="3200" b="1" dirty="0">
                    <a:latin typeface="Comic Sans MS" panose="030F0702030302020204" pitchFamily="66" charset="0"/>
                  </a:rPr>
                  <a:t>2).  </a:t>
                </a:r>
                <a14:m>
                  <m:oMath xmlns:m="http://schemas.openxmlformats.org/officeDocument/2006/math">
                    <m:r>
                      <a:rPr lang="en-US" sz="3200" b="1" i="1">
                        <a:latin typeface="Cambria Math"/>
                      </a:rPr>
                      <m:t>𝟑</m:t>
                    </m:r>
                    <m:r>
                      <a:rPr lang="en-US" sz="3200" b="1" i="1">
                        <a:latin typeface="Cambria Math"/>
                        <a:ea typeface="Cambria Math"/>
                      </a:rPr>
                      <m:t>×</m:t>
                    </m:r>
                    <m:r>
                      <a:rPr lang="en-US" sz="3200" b="1" i="1">
                        <a:latin typeface="Cambria Math"/>
                        <a:ea typeface="Cambria Math"/>
                      </a:rPr>
                      <m:t>𝟐</m:t>
                    </m:r>
                    <m:r>
                      <a:rPr lang="en-US" sz="3200" b="1" i="1">
                        <a:latin typeface="Cambria Math"/>
                        <a:ea typeface="Cambria Math"/>
                      </a:rPr>
                      <m:t>.</m:t>
                    </m:r>
                    <m:r>
                      <a:rPr lang="en-US" sz="3200" b="1" i="1">
                        <a:latin typeface="Cambria Math"/>
                        <a:ea typeface="Cambria Math"/>
                      </a:rPr>
                      <m:t>𝟕</m:t>
                    </m:r>
                  </m:oMath>
                </a14:m>
                <a:endParaRPr lang="en-US" sz="3200" b="1" dirty="0">
                  <a:latin typeface="Comic Sans MS" panose="030F0702030302020204" pitchFamily="66" charset="0"/>
                  <a:ea typeface="Cambria Math"/>
                </a:endParaRPr>
              </a:p>
              <a:p>
                <a:endParaRPr lang="en-US" sz="3200" b="1" dirty="0">
                  <a:latin typeface="Comic Sans MS" panose="030F0702030302020204" pitchFamily="66" charset="0"/>
                </a:endParaRPr>
              </a:p>
              <a:p>
                <a:r>
                  <a:rPr lang="en-US" sz="3200" b="1" dirty="0">
                    <a:latin typeface="Comic Sans MS" panose="030F0702030302020204" pitchFamily="66" charset="0"/>
                  </a:rPr>
                  <a:t>3).  </a:t>
                </a:r>
                <a14:m>
                  <m:oMath xmlns:m="http://schemas.openxmlformats.org/officeDocument/2006/math">
                    <m:r>
                      <a:rPr lang="en-US" sz="3200" b="1" i="1">
                        <a:latin typeface="Cambria Math"/>
                      </a:rPr>
                      <m:t>𝟗</m:t>
                    </m:r>
                    <m:r>
                      <a:rPr lang="en-US" sz="3200" b="1" i="1">
                        <a:latin typeface="Cambria Math"/>
                      </a:rPr>
                      <m:t>.</m:t>
                    </m:r>
                    <m:r>
                      <a:rPr lang="en-US" sz="3200" b="1" i="1">
                        <a:latin typeface="Cambria Math"/>
                      </a:rPr>
                      <m:t>𝟔</m:t>
                    </m:r>
                    <m:r>
                      <a:rPr lang="en-US" sz="3200" b="1" i="1">
                        <a:latin typeface="Cambria Math"/>
                        <a:ea typeface="Cambria Math"/>
                      </a:rPr>
                      <m:t>×</m:t>
                    </m:r>
                    <m:r>
                      <a:rPr lang="en-US" sz="3200" b="1" i="1">
                        <a:latin typeface="Cambria Math"/>
                        <a:ea typeface="Cambria Math"/>
                      </a:rPr>
                      <m:t>𝟐</m:t>
                    </m:r>
                    <m:r>
                      <a:rPr lang="en-US" sz="3200" b="1" i="1">
                        <a:latin typeface="Cambria Math"/>
                        <a:ea typeface="Cambria Math"/>
                      </a:rPr>
                      <m:t>.</m:t>
                    </m:r>
                    <m:r>
                      <a:rPr lang="en-US" sz="3200" b="1" i="1">
                        <a:latin typeface="Cambria Math"/>
                        <a:ea typeface="Cambria Math"/>
                      </a:rPr>
                      <m:t>𝟎𝟓</m:t>
                    </m:r>
                  </m:oMath>
                </a14:m>
                <a:endParaRPr lang="en-US" sz="3200" b="1" dirty="0">
                  <a:latin typeface="Comic Sans MS" panose="030F0702030302020204" pitchFamily="66" charset="0"/>
                  <a:ea typeface="Cambria Math"/>
                </a:endParaRPr>
              </a:p>
              <a:p>
                <a:endParaRPr lang="en-US" sz="3200" b="1" dirty="0">
                  <a:latin typeface="Comic Sans MS" panose="030F0702030302020204" pitchFamily="66" charset="0"/>
                </a:endParaRPr>
              </a:p>
              <a:p>
                <a:r>
                  <a:rPr lang="en-US" sz="3200" b="1" dirty="0">
                    <a:latin typeface="Comic Sans MS" panose="030F0702030302020204" pitchFamily="66" charset="0"/>
                  </a:rPr>
                  <a:t>4). </a:t>
                </a:r>
                <a14:m>
                  <m:oMath xmlns:m="http://schemas.openxmlformats.org/officeDocument/2006/math">
                    <m:r>
                      <a:rPr lang="en-US" sz="3200" b="1" i="1">
                        <a:latin typeface="Cambria Math"/>
                        <a:ea typeface="Cambria Math"/>
                      </a:rPr>
                      <m:t>𝟓</m:t>
                    </m:r>
                    <m:r>
                      <a:rPr lang="en-US" sz="3200" b="1">
                        <a:latin typeface="Cambria Math"/>
                        <a:ea typeface="Cambria Math"/>
                      </a:rPr>
                      <m:t>.</m:t>
                    </m:r>
                    <m:r>
                      <a:rPr lang="en-US" sz="3200" b="1" i="1">
                        <a:latin typeface="Cambria Math"/>
                        <a:ea typeface="Cambria Math"/>
                      </a:rPr>
                      <m:t>𝟏𝟒</m:t>
                    </m:r>
                    <m:r>
                      <a:rPr lang="en-US" sz="3200" b="1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3200" b="1" i="1">
                        <a:latin typeface="Cambria Math"/>
                        <a:ea typeface="Cambria Math"/>
                      </a:rPr>
                      <m:t>×</m:t>
                    </m:r>
                    <m:r>
                      <a:rPr lang="en-US" sz="3200" b="1" i="1" smtClean="0">
                        <a:latin typeface="Cambria Math"/>
                        <a:ea typeface="Cambria Math"/>
                      </a:rPr>
                      <m:t>𝟎</m:t>
                    </m:r>
                    <m:r>
                      <a:rPr lang="en-US" sz="3200" b="1" i="1">
                        <a:latin typeface="Cambria Math"/>
                        <a:ea typeface="Cambria Math"/>
                      </a:rPr>
                      <m:t>.</m:t>
                    </m:r>
                    <m:r>
                      <a:rPr lang="en-US" sz="3200" b="1" i="1">
                        <a:latin typeface="Cambria Math"/>
                        <a:ea typeface="Cambria Math"/>
                      </a:rPr>
                      <m:t>𝟎𝟑</m:t>
                    </m:r>
                  </m:oMath>
                </a14:m>
                <a:endParaRPr lang="en-US" sz="3200" b="1" dirty="0">
                  <a:latin typeface="Comic Sans MS" panose="030F0702030302020204" pitchFamily="66" charset="0"/>
                  <a:ea typeface="Cambria Math"/>
                </a:endParaRPr>
              </a:p>
              <a:p>
                <a:endParaRPr lang="en-US" sz="3200" b="1" dirty="0">
                  <a:latin typeface="Comic Sans MS" panose="030F0702030302020204" pitchFamily="66" charset="0"/>
                </a:endParaRPr>
              </a:p>
              <a:p>
                <a:r>
                  <a:rPr lang="en-US" sz="3200" b="1" dirty="0">
                    <a:latin typeface="Comic Sans MS" panose="030F0702030302020204" pitchFamily="66" charset="0"/>
                  </a:rPr>
                  <a:t>5). Will bought 5 notebooks for $0.65 each. How much did the notebooks cost? 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406" y="1396116"/>
                <a:ext cx="7879080" cy="5519744"/>
              </a:xfrm>
              <a:prstGeom prst="rect">
                <a:avLst/>
              </a:prstGeom>
              <a:blipFill rotWithShape="1">
                <a:blip r:embed="rId2"/>
                <a:stretch>
                  <a:fillRect l="-1858" t="-1326" b="-26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4416710" y="1230581"/>
            <a:ext cx="1592580" cy="595319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2.04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13810" y="2504440"/>
            <a:ext cx="2053590" cy="595319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8.1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437074" y="3330142"/>
            <a:ext cx="1341120" cy="595319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19.68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648200" y="4318000"/>
            <a:ext cx="1844040" cy="595319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0.1542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840605" y="6278042"/>
            <a:ext cx="1341120" cy="595319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$3.25</a:t>
            </a:r>
          </a:p>
        </p:txBody>
      </p:sp>
    </p:spTree>
    <p:extLst>
      <p:ext uri="{BB962C8B-B14F-4D97-AF65-F5344CB8AC3E}">
        <p14:creationId xmlns:p14="http://schemas.microsoft.com/office/powerpoint/2010/main" val="1560187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0058400" cy="7772400"/>
          </a:xfrm>
          <a:prstGeom prst="rect">
            <a:avLst/>
          </a:prstGeom>
          <a:solidFill>
            <a:srgbClr val="99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86740" y="431800"/>
            <a:ext cx="8884920" cy="6908800"/>
          </a:xfrm>
          <a:prstGeom prst="rect">
            <a:avLst/>
          </a:prstGeom>
          <a:pattFill prst="pct90">
            <a:fgClr>
              <a:srgbClr val="FFFF99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089660" y="777240"/>
            <a:ext cx="7879080" cy="62179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341120" y="949960"/>
            <a:ext cx="6957060" cy="1499898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pPr algn="ctr"/>
            <a:r>
              <a:rPr lang="en-US" sz="8900" b="1" dirty="0">
                <a:ln w="38100">
                  <a:solidFill>
                    <a:schemeClr val="tx1"/>
                  </a:solidFill>
                </a:ln>
                <a:solidFill>
                  <a:srgbClr val="99FF33"/>
                </a:solidFill>
                <a:latin typeface="Comic Sans MS" panose="030F0702030302020204" pitchFamily="66" charset="0"/>
              </a:rPr>
              <a:t>Closure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089660" y="2936241"/>
                <a:ext cx="8511540" cy="2872866"/>
              </a:xfrm>
              <a:prstGeom prst="rect">
                <a:avLst/>
              </a:prstGeom>
              <a:noFill/>
            </p:spPr>
            <p:txBody>
              <a:bodyPr wrap="square" lIns="101882" tIns="50941" rIns="101882" bIns="50941" rtlCol="0">
                <a:spAutoFit/>
              </a:bodyPr>
              <a:lstStyle/>
              <a:p>
                <a:r>
                  <a:rPr lang="en-US" sz="4500" b="1" dirty="0">
                    <a:latin typeface="Comic Sans MS" panose="030F0702030302020204" pitchFamily="66" charset="0"/>
                  </a:rPr>
                  <a:t>Rylie multiplied </a:t>
                </a:r>
                <a14:m>
                  <m:oMath xmlns:m="http://schemas.openxmlformats.org/officeDocument/2006/math">
                    <m:r>
                      <a:rPr lang="en-US" sz="4500" b="1" i="1">
                        <a:latin typeface="Cambria Math"/>
                      </a:rPr>
                      <m:t>𝟐</m:t>
                    </m:r>
                    <m:r>
                      <a:rPr lang="en-US" sz="4500" b="1" i="1">
                        <a:latin typeface="Cambria Math"/>
                      </a:rPr>
                      <m:t>.</m:t>
                    </m:r>
                    <m:r>
                      <a:rPr lang="en-US" sz="4500" b="1" i="1" smtClean="0">
                        <a:latin typeface="Cambria Math"/>
                      </a:rPr>
                      <m:t>𝟒</m:t>
                    </m:r>
                    <m:r>
                      <a:rPr lang="en-US" sz="4500" b="1" i="1">
                        <a:latin typeface="Cambria Math"/>
                        <a:ea typeface="Cambria Math"/>
                      </a:rPr>
                      <m:t>×</m:t>
                    </m:r>
                    <m:r>
                      <a:rPr lang="en-US" sz="4500" b="1" i="1">
                        <a:latin typeface="Cambria Math"/>
                        <a:ea typeface="Cambria Math"/>
                      </a:rPr>
                      <m:t>𝟑</m:t>
                    </m:r>
                    <m:r>
                      <a:rPr lang="en-US" sz="4500" b="1" i="1">
                        <a:latin typeface="Cambria Math"/>
                        <a:ea typeface="Cambria Math"/>
                      </a:rPr>
                      <m:t>.</m:t>
                    </m:r>
                    <m:r>
                      <a:rPr lang="en-US" sz="4500" b="1" i="1" smtClean="0">
                        <a:latin typeface="Cambria Math"/>
                        <a:ea typeface="Cambria Math"/>
                      </a:rPr>
                      <m:t>𝟏</m:t>
                    </m:r>
                    <m:r>
                      <a:rPr lang="en-US" sz="4500" b="1" i="1">
                        <a:latin typeface="Cambria Math"/>
                        <a:ea typeface="Cambria Math"/>
                      </a:rPr>
                      <m:t>  </m:t>
                    </m:r>
                  </m:oMath>
                </a14:m>
                <a:endParaRPr lang="en-US" sz="4500" b="1" dirty="0">
                  <a:latin typeface="Comic Sans MS" panose="030F0702030302020204" pitchFamily="66" charset="0"/>
                </a:endParaRPr>
              </a:p>
              <a:p>
                <a:r>
                  <a:rPr lang="en-US" sz="4500" b="1" dirty="0">
                    <a:latin typeface="Comic Sans MS" panose="030F0702030302020204" pitchFamily="66" charset="0"/>
                  </a:rPr>
                  <a:t>and got 74.4 for the </a:t>
                </a:r>
              </a:p>
              <a:p>
                <a:r>
                  <a:rPr lang="en-US" sz="4500" b="1" dirty="0">
                    <a:latin typeface="Comic Sans MS" panose="030F0702030302020204" pitchFamily="66" charset="0"/>
                  </a:rPr>
                  <a:t>answer. What did she do wrong?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9660" y="2936241"/>
                <a:ext cx="8511540" cy="2872866"/>
              </a:xfrm>
              <a:prstGeom prst="rect">
                <a:avLst/>
              </a:prstGeom>
              <a:blipFill rotWithShape="1">
                <a:blip r:embed="rId2"/>
                <a:stretch>
                  <a:fillRect l="-2865" t="-4459" b="-91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3200400" y="4931944"/>
            <a:ext cx="560188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She should have moved the decimal one more place to the left which is 7.44</a:t>
            </a:r>
          </a:p>
        </p:txBody>
      </p:sp>
    </p:spTree>
    <p:extLst>
      <p:ext uri="{BB962C8B-B14F-4D97-AF65-F5344CB8AC3E}">
        <p14:creationId xmlns:p14="http://schemas.microsoft.com/office/powerpoint/2010/main" val="1560187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253</Words>
  <Application>Microsoft Office PowerPoint</Application>
  <PresentationFormat>Custom</PresentationFormat>
  <Paragraphs>62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Cambria Math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Kimberly Ervin</dc:creator>
  <cp:lastModifiedBy>Shawn Brown</cp:lastModifiedBy>
  <cp:revision>20</cp:revision>
  <dcterms:created xsi:type="dcterms:W3CDTF">2014-07-01T21:03:47Z</dcterms:created>
  <dcterms:modified xsi:type="dcterms:W3CDTF">2018-08-19T23:35:57Z</dcterms:modified>
</cp:coreProperties>
</file>