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  <p:sldId id="259" r:id="rId5"/>
    <p:sldId id="264" r:id="rId6"/>
    <p:sldId id="260" r:id="rId7"/>
    <p:sldId id="265" r:id="rId8"/>
    <p:sldId id="261" r:id="rId9"/>
    <p:sldId id="262" r:id="rId10"/>
  </p:sldIdLst>
  <p:sldSz cx="10058400" cy="7772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512" y="72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BA8C-D320-4DE1-9DDC-958EBC5B5A7D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2872-1809-400B-8070-5C80A2141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845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BA8C-D320-4DE1-9DDC-958EBC5B5A7D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2872-1809-400B-8070-5C80A2141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150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BA8C-D320-4DE1-9DDC-958EBC5B5A7D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2872-1809-400B-8070-5C80A2141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960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BA8C-D320-4DE1-9DDC-958EBC5B5A7D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2872-1809-400B-8070-5C80A2141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754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BA8C-D320-4DE1-9DDC-958EBC5B5A7D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2872-1809-400B-8070-5C80A2141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76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BA8C-D320-4DE1-9DDC-958EBC5B5A7D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2872-1809-400B-8070-5C80A2141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31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BA8C-D320-4DE1-9DDC-958EBC5B5A7D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2872-1809-400B-8070-5C80A2141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539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BA8C-D320-4DE1-9DDC-958EBC5B5A7D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2872-1809-400B-8070-5C80A2141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327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BA8C-D320-4DE1-9DDC-958EBC5B5A7D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2872-1809-400B-8070-5C80A2141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949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BA8C-D320-4DE1-9DDC-958EBC5B5A7D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2872-1809-400B-8070-5C80A2141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402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BA8C-D320-4DE1-9DDC-958EBC5B5A7D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2872-1809-400B-8070-5C80A2141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16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0BA8C-D320-4DE1-9DDC-958EBC5B5A7D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F2872-1809-400B-8070-5C80A2141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761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pattFill prst="pct90">
            <a:fgClr>
              <a:schemeClr val="accent1">
                <a:lumMod val="60000"/>
                <a:lumOff val="4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86740" y="518160"/>
            <a:ext cx="8884920" cy="66497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89660" y="949960"/>
            <a:ext cx="7879080" cy="5786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89660" y="989549"/>
            <a:ext cx="7847549" cy="3057532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9600" b="1" dirty="0">
                <a:ln w="38100"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Dividing Decimals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89660" y="6092307"/>
            <a:ext cx="7847549" cy="518375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endParaRPr lang="en-US" sz="2700" b="1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 descr="C:\Users\Kimberly\AppData\Local\Microsoft\Windows\INetCache\IE\2I4R29FE\math_symbol_clipar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388" y="3843020"/>
            <a:ext cx="2108091" cy="1769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3449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pattFill prst="pct90">
            <a:fgClr>
              <a:schemeClr val="accent1">
                <a:lumMod val="60000"/>
                <a:lumOff val="4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86740" y="518160"/>
            <a:ext cx="8884920" cy="66497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89660" y="949960"/>
            <a:ext cx="7879080" cy="5786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73480" y="949961"/>
            <a:ext cx="7711440" cy="595319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3200" b="1" dirty="0">
                <a:ln w="38100">
                  <a:solidFill>
                    <a:schemeClr val="tx1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Warm Up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089660" y="1371600"/>
                <a:ext cx="7711440" cy="5642855"/>
              </a:xfrm>
              <a:prstGeom prst="rect">
                <a:avLst/>
              </a:prstGeom>
              <a:noFill/>
            </p:spPr>
            <p:txBody>
              <a:bodyPr wrap="square" lIns="101882" tIns="50941" rIns="101882" bIns="50941" rtlCol="0">
                <a:spAutoFit/>
              </a:bodyPr>
              <a:lstStyle/>
              <a:p>
                <a:r>
                  <a:rPr lang="en-US" sz="2400" b="1" dirty="0">
                    <a:latin typeface="Comic Sans MS" panose="030F0702030302020204" pitchFamily="66" charset="0"/>
                  </a:rPr>
                  <a:t>Rewrite each equation with the decimal in the correct place in the product.</a:t>
                </a:r>
              </a:p>
              <a:p>
                <a:r>
                  <a:rPr lang="en-US" sz="2400" b="1" dirty="0">
                    <a:latin typeface="Comic Sans MS" panose="030F0702030302020204" pitchFamily="66" charset="0"/>
                  </a:rPr>
                  <a:t>1).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</a:rPr>
                      <m:t>𝟏</m:t>
                    </m:r>
                    <m:r>
                      <a:rPr lang="en-US" sz="2400" b="1" i="1" smtClean="0">
                        <a:latin typeface="Cambria Math"/>
                      </a:rPr>
                      <m:t>.</m:t>
                    </m:r>
                    <m:r>
                      <a:rPr lang="en-US" sz="2400" b="1" i="1" smtClean="0">
                        <a:latin typeface="Cambria Math"/>
                      </a:rPr>
                      <m:t>𝟐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𝟒𝟗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𝟓𝟖𝟖</m:t>
                    </m:r>
                  </m:oMath>
                </a14:m>
                <a:endParaRPr lang="en-US" sz="2400" b="1" dirty="0">
                  <a:latin typeface="Comic Sans MS" panose="030F0702030302020204" pitchFamily="66" charset="0"/>
                  <a:ea typeface="Cambria Math"/>
                </a:endParaRPr>
              </a:p>
              <a:p>
                <a:endParaRPr lang="en-US" sz="2400" b="1" dirty="0">
                  <a:latin typeface="Comic Sans MS" panose="030F0702030302020204" pitchFamily="66" charset="0"/>
                </a:endParaRPr>
              </a:p>
              <a:p>
                <a:r>
                  <a:rPr lang="en-US" sz="2400" b="1" dirty="0">
                    <a:latin typeface="Comic Sans MS" panose="030F0702030302020204" pitchFamily="66" charset="0"/>
                  </a:rPr>
                  <a:t>2). 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</a:rPr>
                      <m:t>𝟐𝟕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𝟏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.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𝟑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𝟑𝟓𝟏</m:t>
                    </m:r>
                  </m:oMath>
                </a14:m>
                <a:endParaRPr lang="en-US" sz="2400" b="1" dirty="0">
                  <a:latin typeface="Comic Sans MS" panose="030F0702030302020204" pitchFamily="66" charset="0"/>
                  <a:ea typeface="Cambria Math"/>
                </a:endParaRPr>
              </a:p>
              <a:p>
                <a:endParaRPr lang="en-US" sz="2400" b="1" dirty="0">
                  <a:latin typeface="Comic Sans MS" panose="030F0702030302020204" pitchFamily="66" charset="0"/>
                </a:endParaRPr>
              </a:p>
              <a:p>
                <a:r>
                  <a:rPr lang="en-US" sz="2400" b="1" dirty="0">
                    <a:latin typeface="Comic Sans MS" panose="030F0702030302020204" pitchFamily="66" charset="0"/>
                  </a:rPr>
                  <a:t>3). 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</a:rPr>
                      <m:t>𝟑</m:t>
                    </m:r>
                    <m:r>
                      <a:rPr lang="en-US" sz="2400" b="1" i="1" smtClean="0">
                        <a:latin typeface="Cambria Math"/>
                      </a:rPr>
                      <m:t>.</m:t>
                    </m:r>
                    <m:r>
                      <a:rPr lang="en-US" sz="2400" b="1" i="1" smtClean="0">
                        <a:latin typeface="Cambria Math"/>
                      </a:rPr>
                      <m:t>𝟕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𝟔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.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𝟒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𝟐𝟑𝟔𝟖</m:t>
                    </m:r>
                  </m:oMath>
                </a14:m>
                <a:endParaRPr lang="en-US" sz="2400" b="1" dirty="0">
                  <a:latin typeface="Comic Sans MS" panose="030F0702030302020204" pitchFamily="66" charset="0"/>
                  <a:ea typeface="Cambria Math"/>
                </a:endParaRPr>
              </a:p>
              <a:p>
                <a:r>
                  <a:rPr lang="en-US" sz="2400" b="1" dirty="0">
                    <a:latin typeface="Comic Sans MS" panose="030F0702030302020204" pitchFamily="66" charset="0"/>
                    <a:ea typeface="Cambria Math"/>
                  </a:rPr>
                  <a:t>Find each product. Show work.</a:t>
                </a:r>
              </a:p>
              <a:p>
                <a:endParaRPr lang="en-US" sz="2400" b="1" dirty="0">
                  <a:latin typeface="Comic Sans MS" panose="030F0702030302020204" pitchFamily="66" charset="0"/>
                  <a:ea typeface="Cambria Math"/>
                </a:endParaRPr>
              </a:p>
              <a:p>
                <a:r>
                  <a:rPr lang="en-US" sz="2400" b="1" dirty="0">
                    <a:latin typeface="Comic Sans MS" panose="030F0702030302020204" pitchFamily="66" charset="0"/>
                    <a:ea typeface="Cambria Math"/>
                  </a:rPr>
                  <a:t>4). 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𝟐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.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𝟒𝟏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𝟎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.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𝟏𝟕</m:t>
                    </m:r>
                  </m:oMath>
                </a14:m>
                <a:endParaRPr lang="en-US" sz="2400" b="1" dirty="0">
                  <a:latin typeface="Comic Sans MS" panose="030F0702030302020204" pitchFamily="66" charset="0"/>
                  <a:ea typeface="Cambria Math"/>
                </a:endParaRPr>
              </a:p>
              <a:p>
                <a:endParaRPr lang="en-US" sz="2400" b="1" dirty="0">
                  <a:latin typeface="Comic Sans MS" panose="030F0702030302020204" pitchFamily="66" charset="0"/>
                  <a:ea typeface="Cambria Math"/>
                </a:endParaRPr>
              </a:p>
              <a:p>
                <a:r>
                  <a:rPr lang="en-US" sz="2400" b="1" dirty="0">
                    <a:latin typeface="Comic Sans MS" panose="030F0702030302020204" pitchFamily="66" charset="0"/>
                    <a:ea typeface="Cambria Math"/>
                  </a:rPr>
                  <a:t>5). 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𝟖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.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𝟕</m:t>
                    </m:r>
                    <m:d>
                      <m:dPr>
                        <m:ctrlPr>
                          <a:rPr lang="en-US" sz="2400" b="1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1" i="1" smtClean="0">
                            <a:latin typeface="Cambria Math"/>
                            <a:ea typeface="Cambria Math"/>
                          </a:rPr>
                          <m:t>𝟎</m:t>
                        </m:r>
                        <m:r>
                          <a:rPr lang="en-US" sz="2400" b="1" i="1" smtClean="0">
                            <a:latin typeface="Cambria Math"/>
                            <a:ea typeface="Cambria Math"/>
                          </a:rPr>
                          <m:t>.</m:t>
                        </m:r>
                        <m:r>
                          <a:rPr lang="en-US" sz="2400" b="1" i="1" smtClean="0">
                            <a:latin typeface="Cambria Math"/>
                            <a:ea typeface="Cambria Math"/>
                          </a:rPr>
                          <m:t>𝟒𝟓</m:t>
                        </m:r>
                      </m:e>
                    </m:d>
                  </m:oMath>
                </a14:m>
                <a:endParaRPr lang="en-US" sz="2400" b="1" dirty="0">
                  <a:latin typeface="Comic Sans MS" panose="030F0702030302020204" pitchFamily="66" charset="0"/>
                  <a:ea typeface="Cambria Math"/>
                </a:endParaRPr>
              </a:p>
              <a:p>
                <a:endParaRPr lang="en-US" sz="2400" b="1" dirty="0">
                  <a:latin typeface="Comic Sans MS" panose="030F0702030302020204" pitchFamily="66" charset="0"/>
                  <a:ea typeface="Cambria Math"/>
                </a:endParaRPr>
              </a:p>
              <a:p>
                <a:r>
                  <a:rPr lang="en-US" sz="2400" b="1" dirty="0">
                    <a:latin typeface="Comic Sans MS" panose="030F0702030302020204" pitchFamily="66" charset="0"/>
                    <a:ea typeface="Cambria Math"/>
                  </a:rPr>
                  <a:t>6). 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𝟎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.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𝟒𝟓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𝟏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.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𝟓</m:t>
                    </m:r>
                  </m:oMath>
                </a14:m>
                <a:endParaRPr lang="en-US" sz="2400" b="1" dirty="0">
                  <a:latin typeface="Comic Sans MS" panose="030F0702030302020204" pitchFamily="66" charset="0"/>
                  <a:ea typeface="Cambria Math"/>
                </a:endParaRPr>
              </a:p>
              <a:p>
                <a:endParaRPr lang="en-US" sz="2400" dirty="0">
                  <a:latin typeface="Kristen ITC" panose="03050502040202030202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9660" y="1371600"/>
                <a:ext cx="7711440" cy="5642855"/>
              </a:xfrm>
              <a:prstGeom prst="rect">
                <a:avLst/>
              </a:prstGeom>
              <a:blipFill rotWithShape="1">
                <a:blip r:embed="rId2"/>
                <a:stretch>
                  <a:fillRect l="-1107" t="-7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337685" y="2156522"/>
            <a:ext cx="1215390" cy="533764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58.8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25507" y="2802566"/>
            <a:ext cx="1424940" cy="533764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35.1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54239" y="3576138"/>
            <a:ext cx="1424940" cy="533764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23.68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71900" y="4631691"/>
            <a:ext cx="2346960" cy="533764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0.4097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04260" y="5364858"/>
            <a:ext cx="2053590" cy="533764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3.915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07180" y="6155113"/>
            <a:ext cx="1844040" cy="533764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0.675</a:t>
            </a:r>
          </a:p>
        </p:txBody>
      </p:sp>
    </p:spTree>
    <p:extLst>
      <p:ext uri="{BB962C8B-B14F-4D97-AF65-F5344CB8AC3E}">
        <p14:creationId xmlns:p14="http://schemas.microsoft.com/office/powerpoint/2010/main" val="231076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pattFill prst="pct90">
            <a:fgClr>
              <a:schemeClr val="accent1">
                <a:lumMod val="60000"/>
                <a:lumOff val="4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86740" y="518160"/>
            <a:ext cx="8884920" cy="66497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89660" y="949960"/>
            <a:ext cx="7879080" cy="5786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89660" y="1209040"/>
            <a:ext cx="7879080" cy="795374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4500" b="1" dirty="0">
                <a:latin typeface="Comic Sans MS" panose="030F0702030302020204" pitchFamily="66" charset="0"/>
              </a:rPr>
              <a:t>Dividing Decimals Flippable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059780" y="1221407"/>
            <a:ext cx="4030281" cy="615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0768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pattFill prst="pct90">
            <a:fgClr>
              <a:schemeClr val="accent1">
                <a:lumMod val="60000"/>
                <a:lumOff val="4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86740" y="518160"/>
            <a:ext cx="8884920" cy="66497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89660" y="949960"/>
            <a:ext cx="7879080" cy="5786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00170" y="949960"/>
            <a:ext cx="7879080" cy="564542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3000" b="1" u="sng" dirty="0">
                <a:latin typeface="Comic Sans MS" panose="030F0702030302020204" pitchFamily="66" charset="0"/>
              </a:rPr>
              <a:t>Dividing a Decimal by a Whole Number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08760" y="2504440"/>
            <a:ext cx="1760220" cy="795374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4500" dirty="0"/>
              <a:t>6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011680" y="2677160"/>
            <a:ext cx="0" cy="431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011680" y="2677160"/>
            <a:ext cx="108966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54599" y="2689948"/>
            <a:ext cx="5596493" cy="533764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Move the decimal straight up.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56510" y="1898494"/>
            <a:ext cx="374174" cy="941797"/>
          </a:xfrm>
          <a:prstGeom prst="rect">
            <a:avLst/>
          </a:prstGeom>
          <a:noFill/>
        </p:spPr>
        <p:txBody>
          <a:bodyPr wrap="none" lIns="101882" tIns="50941" rIns="101882" bIns="50941" rtlCol="0">
            <a:spAutoFit/>
          </a:bodyPr>
          <a:lstStyle/>
          <a:p>
            <a:r>
              <a:rPr lang="en-US" sz="53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54599" y="3886200"/>
            <a:ext cx="5414142" cy="472209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Now divide as with whole numbers.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11680" y="2038019"/>
            <a:ext cx="1508760" cy="3565363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4500" dirty="0"/>
              <a:t>  7 1</a:t>
            </a:r>
          </a:p>
          <a:p>
            <a:r>
              <a:rPr lang="en-US" sz="4500" dirty="0"/>
              <a:t>42.6</a:t>
            </a:r>
          </a:p>
          <a:p>
            <a:endParaRPr lang="en-US" sz="4500" dirty="0"/>
          </a:p>
          <a:p>
            <a:endParaRPr lang="en-US" sz="4500" dirty="0"/>
          </a:p>
          <a:p>
            <a:endParaRPr lang="en-US" sz="4500" dirty="0"/>
          </a:p>
        </p:txBody>
      </p:sp>
      <p:sp>
        <p:nvSpPr>
          <p:cNvPr id="16" name="TextBox 15"/>
          <p:cNvSpPr txBox="1"/>
          <p:nvPr/>
        </p:nvSpPr>
        <p:spPr>
          <a:xfrm>
            <a:off x="2114947" y="3324152"/>
            <a:ext cx="1257300" cy="2895151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4500" u="sng" dirty="0"/>
              <a:t>42</a:t>
            </a:r>
          </a:p>
          <a:p>
            <a:r>
              <a:rPr lang="en-US" sz="4500" dirty="0"/>
              <a:t>  06</a:t>
            </a:r>
          </a:p>
          <a:p>
            <a:r>
              <a:rPr lang="en-US" sz="4500" u="sng" dirty="0"/>
              <a:t>     6</a:t>
            </a:r>
          </a:p>
          <a:p>
            <a:r>
              <a:rPr lang="en-US" sz="4500" dirty="0"/>
              <a:t>    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59270" y="1453244"/>
            <a:ext cx="26269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latin typeface="Comic Sans MS" panose="030F0702030302020204" pitchFamily="66" charset="0"/>
              </a:rPr>
              <a:t>Example 1:</a:t>
            </a:r>
          </a:p>
        </p:txBody>
      </p:sp>
    </p:spTree>
    <p:extLst>
      <p:ext uri="{BB962C8B-B14F-4D97-AF65-F5344CB8AC3E}">
        <p14:creationId xmlns:p14="http://schemas.microsoft.com/office/powerpoint/2010/main" val="231076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pattFill prst="pct90">
            <a:fgClr>
              <a:schemeClr val="accent1">
                <a:lumMod val="60000"/>
                <a:lumOff val="4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86740" y="518160"/>
            <a:ext cx="8884920" cy="66497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89660" y="949960"/>
            <a:ext cx="7879080" cy="5786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00170" y="953008"/>
            <a:ext cx="7879080" cy="564542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3000" b="1" u="sng" dirty="0">
                <a:latin typeface="Comic Sans MS" panose="030F0702030302020204" pitchFamily="66" charset="0"/>
              </a:rPr>
              <a:t>Dividing a Decimal by a Whole Number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00170" y="2504440"/>
            <a:ext cx="2168810" cy="795374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4500" dirty="0"/>
              <a:t> 12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011680" y="2677160"/>
            <a:ext cx="0" cy="431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011680" y="2677160"/>
            <a:ext cx="108966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184575" y="1951263"/>
            <a:ext cx="374174" cy="941797"/>
          </a:xfrm>
          <a:prstGeom prst="rect">
            <a:avLst/>
          </a:prstGeom>
          <a:noFill/>
        </p:spPr>
        <p:txBody>
          <a:bodyPr wrap="none" lIns="101882" tIns="50941" rIns="101882" bIns="50941" rtlCol="0">
            <a:spAutoFit/>
          </a:bodyPr>
          <a:lstStyle/>
          <a:p>
            <a:r>
              <a:rPr lang="en-US" sz="53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040846" y="3108960"/>
            <a:ext cx="1257300" cy="2872866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4500" u="sng" dirty="0"/>
              <a:t>12</a:t>
            </a:r>
          </a:p>
          <a:p>
            <a:r>
              <a:rPr lang="en-US" sz="4500" dirty="0"/>
              <a:t>  24</a:t>
            </a:r>
          </a:p>
          <a:p>
            <a:r>
              <a:rPr lang="en-US" sz="4500" u="sng" dirty="0"/>
              <a:t>   24</a:t>
            </a:r>
          </a:p>
          <a:p>
            <a:r>
              <a:rPr lang="en-US" sz="4500" dirty="0"/>
              <a:t>    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03797" y="2631906"/>
            <a:ext cx="190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1.44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040846" y="2098995"/>
            <a:ext cx="1482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0 12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01746" y="1489598"/>
            <a:ext cx="3241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latin typeface="Comic Sans MS" panose="030F0702030302020204" pitchFamily="66" charset="0"/>
              </a:rPr>
              <a:t>Example 2:</a:t>
            </a:r>
          </a:p>
        </p:txBody>
      </p:sp>
    </p:spTree>
    <p:extLst>
      <p:ext uri="{BB962C8B-B14F-4D97-AF65-F5344CB8AC3E}">
        <p14:creationId xmlns:p14="http://schemas.microsoft.com/office/powerpoint/2010/main" val="1366638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pattFill prst="pct90">
            <a:fgClr>
              <a:schemeClr val="accent1">
                <a:lumMod val="60000"/>
                <a:lumOff val="4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86740" y="518160"/>
            <a:ext cx="8884920" cy="66497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82039" y="993140"/>
            <a:ext cx="7879080" cy="5786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16329" y="993140"/>
            <a:ext cx="7639051" cy="656875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3600" b="1" u="sng" dirty="0">
                <a:latin typeface="Comic Sans MS" panose="030F0702030302020204" pitchFamily="66" charset="0"/>
              </a:rPr>
              <a:t>Dividing Decimals by Decimals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371599" y="1905241"/>
                <a:ext cx="2933700" cy="718430"/>
              </a:xfrm>
              <a:prstGeom prst="rect">
                <a:avLst/>
              </a:prstGeom>
              <a:noFill/>
            </p:spPr>
            <p:txBody>
              <a:bodyPr wrap="square" lIns="101882" tIns="50941" rIns="101882" bIns="5094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>
                          <a:latin typeface="Cambria Math"/>
                        </a:rPr>
                        <m:t>𝟏𝟐</m:t>
                      </m:r>
                      <m:r>
                        <a:rPr lang="en-US" sz="4000" b="1" i="1">
                          <a:latin typeface="Cambria Math"/>
                          <a:ea typeface="Cambria Math"/>
                        </a:rPr>
                        <m:t>÷(</m:t>
                      </m:r>
                      <m:r>
                        <a:rPr lang="en-US" sz="4000" b="1" i="1">
                          <a:latin typeface="Cambria Math"/>
                          <a:ea typeface="Cambria Math"/>
                        </a:rPr>
                        <m:t>𝟏</m:t>
                      </m:r>
                      <m:r>
                        <a:rPr lang="en-US" sz="4000" b="1" i="1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4000" b="1" i="1">
                          <a:latin typeface="Cambria Math"/>
                          <a:ea typeface="Cambria Math"/>
                        </a:rPr>
                        <m:t>𝟔</m:t>
                      </m:r>
                      <m:r>
                        <a:rPr lang="en-US" sz="4000" b="1" i="1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40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599" y="1905241"/>
                <a:ext cx="2933700" cy="71843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295400" y="3382370"/>
            <a:ext cx="3025140" cy="1499898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4500" b="1" dirty="0"/>
              <a:t>  16  120.0</a:t>
            </a:r>
          </a:p>
          <a:p>
            <a:r>
              <a:rPr lang="en-US" sz="4500" b="1" dirty="0"/>
              <a:t>        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346960" y="3540760"/>
            <a:ext cx="0" cy="431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346960" y="3540760"/>
            <a:ext cx="13411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558796" y="2099825"/>
            <a:ext cx="4402323" cy="2688200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2800" b="1" dirty="0">
                <a:latin typeface="Comic Sans MS" panose="030F0702030302020204" pitchFamily="66" charset="0"/>
              </a:rPr>
              <a:t>Multiply the dividend and divisor by 10 to move the decimal out of the divisor. Then divide as if you were dividing by a whole number.</a:t>
            </a:r>
            <a:endParaRPr lang="en-US" sz="2800" b="1" dirty="0">
              <a:latin typeface="Kristen ITC" panose="03050502040202030202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91790" y="2752556"/>
            <a:ext cx="1215390" cy="802271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4500" b="1" dirty="0"/>
              <a:t>7.5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46960" y="3972560"/>
            <a:ext cx="3139441" cy="1848711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3100" b="1" u="sng" dirty="0"/>
              <a:t>-</a:t>
            </a:r>
            <a:r>
              <a:rPr lang="en-US" sz="2700" b="1" u="sng" dirty="0"/>
              <a:t>112</a:t>
            </a:r>
          </a:p>
          <a:p>
            <a:r>
              <a:rPr lang="en-US" sz="2700" b="1" dirty="0"/>
              <a:t>     80</a:t>
            </a:r>
          </a:p>
          <a:p>
            <a:r>
              <a:rPr lang="en-US" sz="2700" b="1" dirty="0"/>
              <a:t>     </a:t>
            </a:r>
            <a:r>
              <a:rPr lang="en-US" sz="2700" b="1" u="sng" dirty="0"/>
              <a:t>80</a:t>
            </a:r>
          </a:p>
          <a:p>
            <a:r>
              <a:rPr lang="en-US" sz="2700" b="1" dirty="0"/>
              <a:t>        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16329" y="4917392"/>
            <a:ext cx="1722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Divisor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89959" y="4788025"/>
            <a:ext cx="1531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Dividend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1828800" y="4121033"/>
            <a:ext cx="0" cy="76123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3499485" y="4132319"/>
            <a:ext cx="417195" cy="65570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65860" y="1467661"/>
            <a:ext cx="27081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latin typeface="Comic Sans MS" panose="030F0702030302020204" pitchFamily="66" charset="0"/>
              </a:rPr>
              <a:t>Example 1:</a:t>
            </a:r>
          </a:p>
        </p:txBody>
      </p:sp>
    </p:spTree>
    <p:extLst>
      <p:ext uri="{BB962C8B-B14F-4D97-AF65-F5344CB8AC3E}">
        <p14:creationId xmlns:p14="http://schemas.microsoft.com/office/powerpoint/2010/main" val="231076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  <p:bldP spid="18" grpId="0"/>
      <p:bldP spid="7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pattFill prst="pct90">
            <a:fgClr>
              <a:schemeClr val="accent1">
                <a:lumMod val="60000"/>
                <a:lumOff val="4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86740" y="518160"/>
            <a:ext cx="8884920" cy="66497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82039" y="993140"/>
            <a:ext cx="7879080" cy="5786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295400" y="993140"/>
            <a:ext cx="7459980" cy="656875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3600" b="1" u="sng" dirty="0">
                <a:latin typeface="Comic Sans MS" panose="030F0702030302020204" pitchFamily="66" charset="0"/>
              </a:rPr>
              <a:t>Dividing Decimals by Decimals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712620" y="1973180"/>
                <a:ext cx="6553201" cy="718430"/>
              </a:xfrm>
              <a:prstGeom prst="rect">
                <a:avLst/>
              </a:prstGeom>
              <a:noFill/>
            </p:spPr>
            <p:txBody>
              <a:bodyPr wrap="square" lIns="101882" tIns="50941" rIns="101882" bIns="50941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/>
                        </a:rPr>
                        <m:t>𝟕</m:t>
                      </m:r>
                      <m:r>
                        <a:rPr lang="en-US" sz="4000" b="1" i="1" smtClean="0">
                          <a:latin typeface="Cambria Math"/>
                        </a:rPr>
                        <m:t>.</m:t>
                      </m:r>
                      <m:r>
                        <a:rPr lang="en-US" sz="4000" b="1" i="1" smtClean="0">
                          <a:latin typeface="Cambria Math"/>
                        </a:rPr>
                        <m:t>𝟓𝟔</m:t>
                      </m:r>
                      <m:r>
                        <a:rPr lang="en-US" sz="4000" b="1" i="1">
                          <a:latin typeface="Cambria Math"/>
                          <a:ea typeface="Cambria Math"/>
                        </a:rPr>
                        <m:t>÷</m:t>
                      </m:r>
                      <m:r>
                        <a:rPr lang="en-US" sz="4000" b="1" i="1" smtClean="0"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en-US" sz="4000" b="1" i="1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4000" b="1" i="1" smtClean="0">
                          <a:latin typeface="Cambria Math"/>
                          <a:ea typeface="Cambria Math"/>
                        </a:rPr>
                        <m:t>𝟒</m:t>
                      </m:r>
                    </m:oMath>
                  </m:oMathPara>
                </a14:m>
                <a:endParaRPr lang="en-US" sz="40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2620" y="1973180"/>
                <a:ext cx="6553201" cy="71843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200050" y="2819407"/>
            <a:ext cx="3025140" cy="3980862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3600" b="1" dirty="0"/>
              <a:t>240  756</a:t>
            </a:r>
          </a:p>
          <a:p>
            <a:r>
              <a:rPr lang="en-US" sz="3600" b="1" dirty="0"/>
              <a:t>         </a:t>
            </a:r>
            <a:r>
              <a:rPr lang="en-US" sz="3600" b="1" u="sng" dirty="0"/>
              <a:t>720</a:t>
            </a:r>
          </a:p>
          <a:p>
            <a:r>
              <a:rPr lang="en-US" sz="3600" b="1" dirty="0"/>
              <a:t>            360</a:t>
            </a:r>
          </a:p>
          <a:p>
            <a:r>
              <a:rPr lang="en-US" sz="3600" b="1" dirty="0"/>
              <a:t>            </a:t>
            </a:r>
            <a:r>
              <a:rPr lang="en-US" sz="3600" b="1" u="sng" dirty="0"/>
              <a:t>240</a:t>
            </a:r>
          </a:p>
          <a:p>
            <a:r>
              <a:rPr lang="en-US" sz="3600" b="1" dirty="0"/>
              <a:t>            1200</a:t>
            </a:r>
          </a:p>
          <a:p>
            <a:r>
              <a:rPr lang="en-US" sz="3600" b="1" dirty="0"/>
              <a:t>            </a:t>
            </a:r>
            <a:r>
              <a:rPr lang="en-US" sz="3600" b="1" u="sng" dirty="0"/>
              <a:t>1200</a:t>
            </a:r>
          </a:p>
          <a:p>
            <a:r>
              <a:rPr lang="en-US" sz="3600" b="1" dirty="0"/>
              <a:t>                   0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068336" y="2967696"/>
            <a:ext cx="0" cy="431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068336" y="2966506"/>
            <a:ext cx="13411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45298" y="1973180"/>
            <a:ext cx="3187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latin typeface="Comic Sans MS" panose="030F0702030302020204" pitchFamily="66" charset="0"/>
              </a:rPr>
              <a:t>Example 2: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84095" y="2379872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3.15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25190" y="3657600"/>
            <a:ext cx="5754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409456" y="2557797"/>
            <a:ext cx="468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55949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pattFill prst="pct90">
            <a:fgClr>
              <a:schemeClr val="accent1">
                <a:lumMod val="60000"/>
                <a:lumOff val="4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86740" y="518160"/>
            <a:ext cx="8884920" cy="66497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89660" y="949960"/>
            <a:ext cx="7879080" cy="5786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10681" y="1005790"/>
                <a:ext cx="7543800" cy="5642855"/>
              </a:xfrm>
              <a:prstGeom prst="rect">
                <a:avLst/>
              </a:prstGeom>
              <a:noFill/>
            </p:spPr>
            <p:txBody>
              <a:bodyPr wrap="square" lIns="101882" tIns="50941" rIns="101882" bIns="50941" rtlCol="0">
                <a:spAutoFit/>
              </a:bodyPr>
              <a:lstStyle/>
              <a:p>
                <a:r>
                  <a:rPr lang="en-US" sz="3600" b="1" u="sng" dirty="0">
                    <a:latin typeface="Comic Sans MS" panose="030F0702030302020204" pitchFamily="66" charset="0"/>
                  </a:rPr>
                  <a:t>Practice </a:t>
                </a:r>
              </a:p>
              <a:p>
                <a:r>
                  <a:rPr lang="en-US" sz="3600" b="1" dirty="0">
                    <a:latin typeface="Comic Sans MS" panose="030F0702030302020204" pitchFamily="66" charset="0"/>
                  </a:rPr>
                  <a:t>Solve each problem.</a:t>
                </a:r>
                <a:endParaRPr lang="en-US" sz="3600" b="1" u="sng" dirty="0">
                  <a:latin typeface="Comic Sans MS" panose="030F0702030302020204" pitchFamily="66" charset="0"/>
                </a:endParaRPr>
              </a:p>
              <a:p>
                <a:endParaRPr lang="en-US" sz="3600" b="1" u="sng" dirty="0">
                  <a:latin typeface="Comic Sans MS" panose="030F0702030302020204" pitchFamily="66" charset="0"/>
                </a:endParaRPr>
              </a:p>
              <a:p>
                <a:r>
                  <a:rPr lang="en-US" sz="3600" b="1" dirty="0">
                    <a:latin typeface="Comic Sans MS" panose="030F0702030302020204" pitchFamily="66" charset="0"/>
                  </a:rPr>
                  <a:t>1).  </a:t>
                </a:r>
                <a14:m>
                  <m:oMath xmlns:m="http://schemas.openxmlformats.org/officeDocument/2006/math">
                    <m:r>
                      <a:rPr lang="en-US" sz="3600" b="1" i="1">
                        <a:latin typeface="Cambria Math"/>
                      </a:rPr>
                      <m:t>𝟖</m:t>
                    </m:r>
                    <m:r>
                      <a:rPr lang="en-US" sz="3600" b="1" i="1">
                        <a:latin typeface="Cambria Math"/>
                      </a:rPr>
                      <m:t>.</m:t>
                    </m:r>
                    <m:r>
                      <a:rPr lang="en-US" sz="3600" b="1" i="1">
                        <a:latin typeface="Cambria Math"/>
                      </a:rPr>
                      <m:t>𝟐𝟖</m:t>
                    </m:r>
                    <m:r>
                      <a:rPr lang="en-US" sz="3600" b="1" i="1">
                        <a:latin typeface="Cambria Math"/>
                        <a:ea typeface="Cambria Math"/>
                      </a:rPr>
                      <m:t>÷</m:t>
                    </m:r>
                    <m:r>
                      <a:rPr lang="en-US" sz="3600" b="1" i="1">
                        <a:latin typeface="Cambria Math"/>
                        <a:ea typeface="Cambria Math"/>
                      </a:rPr>
                      <m:t>𝟒</m:t>
                    </m:r>
                    <m:r>
                      <a:rPr lang="en-US" sz="3600" b="1" i="1">
                        <a:latin typeface="Cambria Math"/>
                        <a:ea typeface="Cambria Math"/>
                      </a:rPr>
                      <m:t>.</m:t>
                    </m:r>
                    <m:r>
                      <a:rPr lang="en-US" sz="3600" b="1" i="1">
                        <a:latin typeface="Cambria Math"/>
                        <a:ea typeface="Cambria Math"/>
                      </a:rPr>
                      <m:t>𝟔</m:t>
                    </m:r>
                  </m:oMath>
                </a14:m>
                <a:endParaRPr lang="en-US" sz="3600" b="1" dirty="0">
                  <a:latin typeface="Comic Sans MS" panose="030F0702030302020204" pitchFamily="66" charset="0"/>
                  <a:ea typeface="Cambria Math"/>
                </a:endParaRPr>
              </a:p>
              <a:p>
                <a:endParaRPr lang="en-US" sz="3600" b="1" dirty="0">
                  <a:latin typeface="Comic Sans MS" panose="030F0702030302020204" pitchFamily="66" charset="0"/>
                </a:endParaRPr>
              </a:p>
              <a:p>
                <a:r>
                  <a:rPr lang="en-US" sz="3600" b="1" dirty="0">
                    <a:latin typeface="Comic Sans MS" panose="030F0702030302020204" pitchFamily="66" charset="0"/>
                  </a:rPr>
                  <a:t>2).  </a:t>
                </a:r>
                <a14:m>
                  <m:oMath xmlns:m="http://schemas.openxmlformats.org/officeDocument/2006/math">
                    <m:r>
                      <a:rPr lang="en-US" sz="3600" b="1" i="1">
                        <a:latin typeface="Cambria Math"/>
                      </a:rPr>
                      <m:t>𝟏𝟖</m:t>
                    </m:r>
                    <m:r>
                      <a:rPr lang="en-US" sz="3600" b="1" i="1">
                        <a:latin typeface="Cambria Math"/>
                      </a:rPr>
                      <m:t>.</m:t>
                    </m:r>
                    <m:r>
                      <a:rPr lang="en-US" sz="3600" b="1" i="1">
                        <a:latin typeface="Cambria Math"/>
                      </a:rPr>
                      <m:t>𝟒𝟖</m:t>
                    </m:r>
                    <m:r>
                      <a:rPr lang="en-US" sz="3600" b="1" i="1">
                        <a:latin typeface="Cambria Math"/>
                        <a:ea typeface="Cambria Math"/>
                      </a:rPr>
                      <m:t>÷</m:t>
                    </m:r>
                    <m:r>
                      <a:rPr lang="en-US" sz="3600" b="1" i="1" smtClean="0">
                        <a:latin typeface="Cambria Math"/>
                        <a:ea typeface="Cambria Math"/>
                      </a:rPr>
                      <m:t>𝟏</m:t>
                    </m:r>
                    <m:r>
                      <a:rPr lang="en-US" sz="3600" b="1" i="1" smtClean="0">
                        <a:latin typeface="Cambria Math"/>
                        <a:ea typeface="Cambria Math"/>
                      </a:rPr>
                      <m:t>.</m:t>
                    </m:r>
                    <m:r>
                      <a:rPr lang="en-US" sz="3600" b="1" i="1" smtClean="0">
                        <a:latin typeface="Cambria Math"/>
                        <a:ea typeface="Cambria Math"/>
                      </a:rPr>
                      <m:t>𝟕𝟓</m:t>
                    </m:r>
                  </m:oMath>
                </a14:m>
                <a:endParaRPr lang="en-US" sz="3600" b="1" dirty="0">
                  <a:latin typeface="Comic Sans MS" panose="030F0702030302020204" pitchFamily="66" charset="0"/>
                  <a:ea typeface="Cambria Math"/>
                </a:endParaRPr>
              </a:p>
              <a:p>
                <a:endParaRPr lang="en-US" sz="3600" b="1" dirty="0">
                  <a:latin typeface="Comic Sans MS" panose="030F0702030302020204" pitchFamily="66" charset="0"/>
                </a:endParaRPr>
              </a:p>
              <a:p>
                <a:r>
                  <a:rPr lang="en-US" sz="3600" b="1" dirty="0">
                    <a:latin typeface="Comic Sans MS" panose="030F0702030302020204" pitchFamily="66" charset="0"/>
                  </a:rPr>
                  <a:t>3).  </a:t>
                </a:r>
                <a14:m>
                  <m:oMath xmlns:m="http://schemas.openxmlformats.org/officeDocument/2006/math">
                    <m:r>
                      <a:rPr lang="en-US" sz="3600" b="1" i="1">
                        <a:latin typeface="Cambria Math"/>
                      </a:rPr>
                      <m:t>𝟒</m:t>
                    </m:r>
                    <m:r>
                      <a:rPr lang="en-US" sz="3600" b="1" i="1">
                        <a:latin typeface="Cambria Math"/>
                        <a:ea typeface="Cambria Math"/>
                      </a:rPr>
                      <m:t>÷</m:t>
                    </m:r>
                    <m:r>
                      <a:rPr lang="en-US" sz="3600" b="1" i="1">
                        <a:latin typeface="Cambria Math"/>
                        <a:ea typeface="Cambria Math"/>
                      </a:rPr>
                      <m:t>𝟏</m:t>
                    </m:r>
                    <m:r>
                      <a:rPr lang="en-US" sz="3600" b="1" i="1">
                        <a:latin typeface="Cambria Math"/>
                        <a:ea typeface="Cambria Math"/>
                      </a:rPr>
                      <m:t>.</m:t>
                    </m:r>
                    <m:r>
                      <a:rPr lang="en-US" sz="3600" b="1" i="1">
                        <a:latin typeface="Cambria Math"/>
                        <a:ea typeface="Cambria Math"/>
                      </a:rPr>
                      <m:t>𝟐𝟓</m:t>
                    </m:r>
                  </m:oMath>
                </a14:m>
                <a:endParaRPr lang="en-US" sz="3600" b="1" dirty="0">
                  <a:latin typeface="Comic Sans MS" panose="030F0702030302020204" pitchFamily="66" charset="0"/>
                  <a:ea typeface="Cambria Math"/>
                </a:endParaRPr>
              </a:p>
              <a:p>
                <a:endParaRPr lang="en-US" sz="3600" b="1" dirty="0">
                  <a:latin typeface="Comic Sans MS" panose="030F0702030302020204" pitchFamily="66" charset="0"/>
                </a:endParaRPr>
              </a:p>
              <a:p>
                <a:r>
                  <a:rPr lang="en-US" sz="3600" b="1" dirty="0">
                    <a:latin typeface="Comic Sans MS" panose="030F0702030302020204" pitchFamily="66" charset="0"/>
                  </a:rPr>
                  <a:t>4).  </a:t>
                </a:r>
                <a14:m>
                  <m:oMath xmlns:m="http://schemas.openxmlformats.org/officeDocument/2006/math">
                    <m:r>
                      <a:rPr lang="en-US" sz="3600" b="1" i="1">
                        <a:latin typeface="Cambria Math"/>
                      </a:rPr>
                      <m:t>𝟏</m:t>
                    </m:r>
                    <m:r>
                      <a:rPr lang="en-US" sz="3600" b="1" i="1">
                        <a:latin typeface="Cambria Math"/>
                      </a:rPr>
                      <m:t>.</m:t>
                    </m:r>
                    <m:r>
                      <a:rPr lang="en-US" sz="3600" b="1" i="1">
                        <a:latin typeface="Cambria Math"/>
                      </a:rPr>
                      <m:t>𝟐𝟓</m:t>
                    </m:r>
                    <m:r>
                      <a:rPr lang="en-US" sz="3600" b="1" i="1">
                        <a:latin typeface="Cambria Math"/>
                        <a:ea typeface="Cambria Math"/>
                      </a:rPr>
                      <m:t>÷</m:t>
                    </m:r>
                    <m:r>
                      <a:rPr lang="en-US" sz="3600" b="1" i="1">
                        <a:latin typeface="Cambria Math"/>
                        <a:ea typeface="Cambria Math"/>
                      </a:rPr>
                      <m:t>𝟓</m:t>
                    </m:r>
                  </m:oMath>
                </a14:m>
                <a:endParaRPr lang="en-US" sz="3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0681" y="1005790"/>
                <a:ext cx="7543800" cy="5642855"/>
              </a:xfrm>
              <a:prstGeom prst="rect">
                <a:avLst/>
              </a:prstGeom>
              <a:blipFill rotWithShape="0">
                <a:blip r:embed="rId2"/>
                <a:stretch>
                  <a:fillRect l="-2342" t="-1620" b="-30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030382" y="2108025"/>
            <a:ext cx="1341120" cy="533764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1.8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52069" y="3283336"/>
            <a:ext cx="1341120" cy="533764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10.56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94688" y="4387121"/>
            <a:ext cx="922020" cy="533764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3.2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71959" y="5590635"/>
            <a:ext cx="1760220" cy="533764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0.25</a:t>
            </a:r>
          </a:p>
        </p:txBody>
      </p:sp>
    </p:spTree>
    <p:extLst>
      <p:ext uri="{BB962C8B-B14F-4D97-AF65-F5344CB8AC3E}">
        <p14:creationId xmlns:p14="http://schemas.microsoft.com/office/powerpoint/2010/main" val="231076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pattFill prst="pct90">
            <a:fgClr>
              <a:schemeClr val="accent1">
                <a:lumMod val="60000"/>
                <a:lumOff val="4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86740" y="518160"/>
            <a:ext cx="8884920" cy="66497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89660" y="949960"/>
            <a:ext cx="7879080" cy="5786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89660" y="1036321"/>
            <a:ext cx="7669530" cy="872033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4900" b="1" dirty="0">
                <a:solidFill>
                  <a:srgbClr val="0070C0"/>
                </a:solidFill>
                <a:latin typeface="Comic Sans MS" panose="030F0702030302020204" pitchFamily="66" charset="0"/>
              </a:rPr>
              <a:t>Closure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99210" y="2135603"/>
                <a:ext cx="7459980" cy="2616101"/>
              </a:xfrm>
              <a:prstGeom prst="rect">
                <a:avLst/>
              </a:prstGeom>
              <a:noFill/>
            </p:spPr>
            <p:txBody>
              <a:bodyPr wrap="square" lIns="101882" tIns="50941" rIns="101882" bIns="50941" rtlCol="0">
                <a:spAutoFit/>
              </a:bodyPr>
              <a:lstStyle/>
              <a:p>
                <a:r>
                  <a:rPr lang="en-US" sz="2800" b="1" dirty="0">
                    <a:latin typeface="Comic Sans MS" panose="030F0702030302020204" pitchFamily="66" charset="0"/>
                  </a:rPr>
                  <a:t>How are these problems alike? Different? Solve them.</a:t>
                </a:r>
              </a:p>
              <a:p>
                <a:endParaRPr lang="en-US" sz="2700" dirty="0">
                  <a:latin typeface="Kristen ITC" panose="03050502040202030202" pitchFamily="66" charset="0"/>
                </a:endParaRPr>
              </a:p>
              <a:p>
                <a:endParaRPr lang="en-US" sz="4000" dirty="0">
                  <a:latin typeface="Kristen ITC" panose="03050502040202030202" pitchFamily="66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4000" b="1" i="1">
                        <a:latin typeface="Cambria Math"/>
                      </a:rPr>
                      <m:t>𝟒</m:t>
                    </m:r>
                    <m:r>
                      <a:rPr lang="en-US" sz="4000" b="1" i="1">
                        <a:latin typeface="Cambria Math"/>
                      </a:rPr>
                      <m:t>.</m:t>
                    </m:r>
                    <m:r>
                      <a:rPr lang="en-US" sz="4000" b="1" i="1">
                        <a:latin typeface="Cambria Math"/>
                      </a:rPr>
                      <m:t>𝟐𝟕</m:t>
                    </m:r>
                    <m:r>
                      <a:rPr lang="en-US" sz="4000" b="1" i="1">
                        <a:latin typeface="Cambria Math"/>
                        <a:ea typeface="Cambria Math"/>
                      </a:rPr>
                      <m:t>÷</m:t>
                    </m:r>
                    <m:r>
                      <a:rPr lang="en-US" sz="4000" b="1" i="1">
                        <a:latin typeface="Cambria Math"/>
                        <a:ea typeface="Cambria Math"/>
                      </a:rPr>
                      <m:t>𝟎</m:t>
                    </m:r>
                    <m:r>
                      <a:rPr lang="en-US" sz="4000" b="1" i="1">
                        <a:latin typeface="Cambria Math"/>
                        <a:ea typeface="Cambria Math"/>
                      </a:rPr>
                      <m:t>.</m:t>
                    </m:r>
                    <m:r>
                      <a:rPr lang="en-US" sz="4000" b="1" i="1">
                        <a:latin typeface="Cambria Math"/>
                        <a:ea typeface="Cambria Math"/>
                      </a:rPr>
                      <m:t>𝟕</m:t>
                    </m:r>
                  </m:oMath>
                </a14:m>
                <a:r>
                  <a:rPr lang="en-US" sz="4000" b="1" dirty="0">
                    <a:latin typeface="Kristen ITC" panose="03050502040202030202" pitchFamily="66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en-US" sz="4000" b="1" i="1">
                        <a:latin typeface="Cambria Math"/>
                      </a:rPr>
                      <m:t>𝟒𝟐𝟕</m:t>
                    </m:r>
                    <m:r>
                      <a:rPr lang="en-US" sz="4000" b="1" i="1">
                        <a:latin typeface="Cambria Math"/>
                        <a:ea typeface="Cambria Math"/>
                      </a:rPr>
                      <m:t>÷</m:t>
                    </m:r>
                    <m:r>
                      <a:rPr lang="en-US" sz="4000" b="1" i="1">
                        <a:latin typeface="Cambria Math"/>
                        <a:ea typeface="Cambria Math"/>
                      </a:rPr>
                      <m:t>𝟕</m:t>
                    </m:r>
                  </m:oMath>
                </a14:m>
                <a:endParaRPr lang="en-US" sz="4000" b="1" dirty="0">
                  <a:latin typeface="Kristen ITC" panose="03050502040202030202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9210" y="2135603"/>
                <a:ext cx="7459980" cy="2616101"/>
              </a:xfrm>
              <a:prstGeom prst="rect">
                <a:avLst/>
              </a:prstGeom>
              <a:blipFill rotWithShape="1">
                <a:blip r:embed="rId2"/>
                <a:stretch>
                  <a:fillRect l="-1552" t="-20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981200" y="533400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6.1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24600" y="533400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61</a:t>
            </a:r>
          </a:p>
        </p:txBody>
      </p:sp>
    </p:spTree>
    <p:extLst>
      <p:ext uri="{BB962C8B-B14F-4D97-AF65-F5344CB8AC3E}">
        <p14:creationId xmlns:p14="http://schemas.microsoft.com/office/powerpoint/2010/main" val="231076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296</Words>
  <Application>Microsoft Office PowerPoint</Application>
  <PresentationFormat>Custom</PresentationFormat>
  <Paragraphs>93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Cambria Math</vt:lpstr>
      <vt:lpstr>Comic Sans MS</vt:lpstr>
      <vt:lpstr>Kristen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Ervin</dc:creator>
  <cp:lastModifiedBy>Shawn Brown</cp:lastModifiedBy>
  <cp:revision>23</cp:revision>
  <dcterms:created xsi:type="dcterms:W3CDTF">2014-07-01T21:45:21Z</dcterms:created>
  <dcterms:modified xsi:type="dcterms:W3CDTF">2019-08-26T00:45:24Z</dcterms:modified>
</cp:coreProperties>
</file>