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6334-CDF9-4443-B8E6-C23609B12236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02509-6844-4FCE-BE8A-0B71C2A0A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7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6334-CDF9-4443-B8E6-C23609B12236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02509-6844-4FCE-BE8A-0B71C2A0A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8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6334-CDF9-4443-B8E6-C23609B12236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02509-6844-4FCE-BE8A-0B71C2A0A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1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6334-CDF9-4443-B8E6-C23609B12236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02509-6844-4FCE-BE8A-0B71C2A0A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2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6334-CDF9-4443-B8E6-C23609B12236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02509-6844-4FCE-BE8A-0B71C2A0A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7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6334-CDF9-4443-B8E6-C23609B12236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02509-6844-4FCE-BE8A-0B71C2A0A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3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6334-CDF9-4443-B8E6-C23609B12236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02509-6844-4FCE-BE8A-0B71C2A0A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3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6334-CDF9-4443-B8E6-C23609B12236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02509-6844-4FCE-BE8A-0B71C2A0A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02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6334-CDF9-4443-B8E6-C23609B12236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02509-6844-4FCE-BE8A-0B71C2A0A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4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6334-CDF9-4443-B8E6-C23609B12236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02509-6844-4FCE-BE8A-0B71C2A0A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5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6334-CDF9-4443-B8E6-C23609B12236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02509-6844-4FCE-BE8A-0B71C2A0A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4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B6334-CDF9-4443-B8E6-C23609B12236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02509-6844-4FCE-BE8A-0B71C2A0A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0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"/>
            <a:ext cx="9144000" cy="685497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2918" y="657090"/>
            <a:ext cx="8443912" cy="194953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6000" b="1" dirty="0"/>
              <a:t>Adding and Subtracting Fractions</a:t>
            </a:r>
          </a:p>
        </p:txBody>
      </p:sp>
      <p:pic>
        <p:nvPicPr>
          <p:cNvPr id="6" name="Picture 5" descr="univers de ma classe: L'Atelier de Mathématique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523" y="2747962"/>
            <a:ext cx="2530786" cy="212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69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"/>
            <a:ext cx="9144000" cy="685497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28700" y="700087"/>
                <a:ext cx="7086600" cy="39231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/>
                  <a:t>Warm Up</a:t>
                </a:r>
              </a:p>
              <a:p>
                <a:r>
                  <a:rPr lang="en-US" sz="3200" b="1" dirty="0"/>
                  <a:t>Change to a mixed number.</a:t>
                </a: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0" smtClean="0">
                            <a:latin typeface="Cambria Math" panose="02040503050406030204" pitchFamily="18" charset="0"/>
                          </a:rPr>
                          <m:t>𝟐𝟔</m:t>
                        </m:r>
                      </m:num>
                      <m:den>
                        <m:r>
                          <a:rPr lang="en-US" sz="3200" b="1" i="0" smtClean="0"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                              </m:t>
                    </m:r>
                  </m:oMath>
                </a14:m>
                <a:r>
                  <a:rPr lang="en-US" sz="3200" b="1" dirty="0"/>
                  <a:t>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𝟑𝟓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US" sz="3200" b="1" dirty="0"/>
              </a:p>
              <a:p>
                <a:endParaRPr lang="en-US" sz="3200" b="1" dirty="0"/>
              </a:p>
              <a:p>
                <a:r>
                  <a:rPr lang="en-US" sz="3200" b="1" dirty="0"/>
                  <a:t>Change to an improper fraction.</a:t>
                </a:r>
              </a:p>
              <a:p>
                <a:r>
                  <a:rPr lang="en-US" sz="3200" b="1" dirty="0"/>
                  <a:t>3. 4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3200" b="1" dirty="0"/>
                  <a:t>                             4. 6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700087"/>
                <a:ext cx="7086600" cy="3923125"/>
              </a:xfrm>
              <a:prstGeom prst="rect">
                <a:avLst/>
              </a:prstGeom>
              <a:blipFill rotWithShape="0">
                <a:blip r:embed="rId3"/>
                <a:stretch>
                  <a:fillRect l="-2238" t="-4821" b="-1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14588" y="2217425"/>
                <a:ext cx="2800350" cy="888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</a:rPr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4588" y="2217425"/>
                <a:ext cx="2800350" cy="888448"/>
              </a:xfrm>
              <a:prstGeom prst="rect">
                <a:avLst/>
              </a:prstGeom>
              <a:blipFill rotWithShape="0">
                <a:blip r:embed="rId4"/>
                <a:stretch>
                  <a:fillRect l="-6536" b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610226" y="2055500"/>
                <a:ext cx="2800350" cy="924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</a:rPr>
                  <a:t>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226" y="2055500"/>
                <a:ext cx="2800350" cy="924805"/>
              </a:xfrm>
              <a:prstGeom prst="rect">
                <a:avLst/>
              </a:prstGeom>
              <a:blipFill rotWithShape="0">
                <a:blip r:embed="rId5"/>
                <a:stretch>
                  <a:fillRect l="-6522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1238" y="3734763"/>
                <a:ext cx="2800350" cy="924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1238" y="3734763"/>
                <a:ext cx="2800350" cy="92480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931694" y="3734763"/>
                <a:ext cx="2800350" cy="924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1694" y="3734763"/>
                <a:ext cx="2800350" cy="92480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532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"/>
            <a:ext cx="9144000" cy="685497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28725" y="1157288"/>
            <a:ext cx="6843713" cy="43005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0"/>
          </p:cNvCxnSpPr>
          <p:nvPr/>
        </p:nvCxnSpPr>
        <p:spPr>
          <a:xfrm flipH="1">
            <a:off x="4643438" y="1157288"/>
            <a:ext cx="7144" cy="43005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43039" y="657642"/>
            <a:ext cx="6800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Addition and Subtraction of Fractions Foldable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28725" y="1657350"/>
            <a:ext cx="341471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Fractions with the Same Denominator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50583" y="1618953"/>
            <a:ext cx="35933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Fractions with Different Denominators</a:t>
            </a:r>
          </a:p>
        </p:txBody>
      </p:sp>
    </p:spTree>
    <p:extLst>
      <p:ext uri="{BB962C8B-B14F-4D97-AF65-F5344CB8AC3E}">
        <p14:creationId xmlns:p14="http://schemas.microsoft.com/office/powerpoint/2010/main" val="31401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"/>
            <a:ext cx="9144000" cy="685497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92994" y="2160924"/>
                <a:ext cx="6958012" cy="32945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/>
                  <a:t>To add or subtract like denominators, add or subtract the numerators and write the answer over the denominator. Simplify if necessary.</a:t>
                </a:r>
              </a:p>
              <a:p>
                <a:endParaRPr lang="en-US" sz="3200" b="1" dirty="0"/>
              </a:p>
              <a:p>
                <a:r>
                  <a:rPr lang="en-US" sz="3200" b="1" dirty="0"/>
                  <a:t>Example 1: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200" b="1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2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994" y="2160924"/>
                <a:ext cx="6958012" cy="3294556"/>
              </a:xfrm>
              <a:prstGeom prst="rect">
                <a:avLst/>
              </a:prstGeom>
              <a:blipFill rotWithShape="0">
                <a:blip r:embed="rId3"/>
                <a:stretch>
                  <a:fillRect l="-2189" t="-2403" r="-2977" b="-1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71550" y="714374"/>
            <a:ext cx="78438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Fractions with the Same Denominator</a:t>
            </a:r>
          </a:p>
        </p:txBody>
      </p:sp>
    </p:spTree>
    <p:extLst>
      <p:ext uri="{BB962C8B-B14F-4D97-AF65-F5344CB8AC3E}">
        <p14:creationId xmlns:p14="http://schemas.microsoft.com/office/powerpoint/2010/main" val="227008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14301"/>
            <a:ext cx="9144000" cy="685497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14411" y="690266"/>
            <a:ext cx="73152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Fractions with Different Denominators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5843" y="1947789"/>
            <a:ext cx="70723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To add or subtract fractions with different denominators rename the fraction using a common denominator. </a:t>
            </a:r>
            <a:r>
              <a:rPr lang="en-US" sz="3200" b="1"/>
              <a:t>Then </a:t>
            </a:r>
            <a:r>
              <a:rPr lang="en-US" sz="3200" b="1" dirty="0"/>
              <a:t>add or subtract as with fractions with the same denominator.</a:t>
            </a:r>
          </a:p>
        </p:txBody>
      </p:sp>
    </p:spTree>
    <p:extLst>
      <p:ext uri="{BB962C8B-B14F-4D97-AF65-F5344CB8AC3E}">
        <p14:creationId xmlns:p14="http://schemas.microsoft.com/office/powerpoint/2010/main" val="61307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"/>
            <a:ext cx="9144000" cy="685497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14413" y="928688"/>
                <a:ext cx="7086600" cy="981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/>
                  <a:t>Example 2: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413" y="928688"/>
                <a:ext cx="7086600" cy="981615"/>
              </a:xfrm>
              <a:prstGeom prst="rect">
                <a:avLst/>
              </a:prstGeom>
              <a:blipFill rotWithShape="0">
                <a:blip r:embed="rId3"/>
                <a:stretch>
                  <a:fillRect l="-3009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014413" y="1910303"/>
            <a:ext cx="73437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You need to get a common denominator by finding the LCM (also called LCD – least common denominator)  of 2 and 8.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4413" y="3427488"/>
            <a:ext cx="68151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LCD is 8. Create equivalent fractions with a denominator of 8.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00175" y="4598084"/>
                <a:ext cx="528638" cy="80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0175" y="4598084"/>
                <a:ext cx="528638" cy="8013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743074" y="4582376"/>
            <a:ext cx="1128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x  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78793" y="4946541"/>
            <a:ext cx="1128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x 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36031" y="4582376"/>
                <a:ext cx="2035969" cy="8025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6031" y="4582376"/>
                <a:ext cx="2035969" cy="802527"/>
              </a:xfrm>
              <a:prstGeom prst="rect">
                <a:avLst/>
              </a:prstGeom>
              <a:blipFill rotWithShape="0">
                <a:blip r:embed="rId5"/>
                <a:stretch>
                  <a:fillRect l="-7485" b="-12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029075" y="4598084"/>
                <a:ext cx="211455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3200" b="1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32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dirty="0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 dirty="0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9075" y="4598084"/>
                <a:ext cx="2114550" cy="832344"/>
              </a:xfrm>
              <a:prstGeom prst="rect">
                <a:avLst/>
              </a:prstGeom>
              <a:blipFill rotWithShape="0">
                <a:blip r:embed="rId6"/>
                <a:stretch>
                  <a:fillRect b="-8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551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"/>
            <a:ext cx="9144000" cy="685497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71550" y="857250"/>
                <a:ext cx="6815138" cy="60331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/>
                  <a:t>Practice</a:t>
                </a:r>
              </a:p>
              <a:p>
                <a:r>
                  <a:rPr lang="en-US" sz="3200" b="1" dirty="0"/>
                  <a:t>Add or subtract</a:t>
                </a:r>
              </a:p>
              <a:p>
                <a:pPr marL="742950" indent="-7429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4000" b="1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US" sz="4000" b="1" dirty="0"/>
              </a:p>
              <a:p>
                <a:pPr marL="742950" indent="-7429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4000" b="1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4000" b="1" dirty="0"/>
              </a:p>
              <a:p>
                <a:pPr marL="742950" indent="-7429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4000" b="1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4000" b="1" dirty="0"/>
              </a:p>
              <a:p>
                <a:pPr marL="742950" indent="-7429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4000" b="1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4000" b="1" dirty="0"/>
              </a:p>
              <a:p>
                <a:pPr marL="742950" indent="-742950">
                  <a:buAutoNum type="arabicPeriod"/>
                </a:pPr>
                <a:endParaRPr lang="en-US" sz="4000" b="1" dirty="0"/>
              </a:p>
              <a:p>
                <a:pPr marL="742950" indent="-742950">
                  <a:buAutoNum type="arabicPeriod"/>
                </a:pPr>
                <a:endParaRPr lang="en-US" sz="40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50" y="857250"/>
                <a:ext cx="6815138" cy="6033190"/>
              </a:xfrm>
              <a:prstGeom prst="rect">
                <a:avLst/>
              </a:prstGeom>
              <a:blipFill rotWithShape="0">
                <a:blip r:embed="rId3"/>
                <a:stretch>
                  <a:fillRect l="-3131" t="-18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078956" y="2093626"/>
            <a:ext cx="1300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74181" y="2814639"/>
                <a:ext cx="1300163" cy="80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181" y="2814639"/>
                <a:ext cx="1300163" cy="8013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45642" y="3615949"/>
                <a:ext cx="1300163" cy="80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𝟑𝟑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5642" y="3615949"/>
                <a:ext cx="1300163" cy="8013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78956" y="4553497"/>
                <a:ext cx="1300163" cy="80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956" y="4553497"/>
                <a:ext cx="1300163" cy="8013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700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497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71550" y="1000125"/>
                <a:ext cx="7086600" cy="3734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/>
                  <a:t>Closure</a:t>
                </a:r>
              </a:p>
              <a:p>
                <a:r>
                  <a:rPr lang="en-US" sz="4000" b="1" dirty="0"/>
                  <a:t>I bought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b="1" dirty="0" err="1"/>
                  <a:t>lb</a:t>
                </a:r>
                <a:r>
                  <a:rPr lang="en-US" sz="4000" b="1" dirty="0"/>
                  <a:t> of ham. I need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b="1" dirty="0" err="1"/>
                  <a:t>lb</a:t>
                </a:r>
                <a:r>
                  <a:rPr lang="en-US" sz="4000" b="1" dirty="0"/>
                  <a:t> of ham to make sandwiches for my family. How much more ham do I need?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50" y="1000125"/>
                <a:ext cx="7086600" cy="3734099"/>
              </a:xfrm>
              <a:prstGeom prst="rect">
                <a:avLst/>
              </a:prstGeom>
              <a:blipFill rotWithShape="0">
                <a:blip r:embed="rId3"/>
                <a:stretch>
                  <a:fillRect l="-3009" t="-4894" r="-3525" b="-6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600700" y="4734224"/>
                <a:ext cx="2085975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en-US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700" y="4734224"/>
                <a:ext cx="2085975" cy="12488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149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231</Words>
  <Application>Microsoft Office PowerPoint</Application>
  <PresentationFormat>Letter Paper (8.5x11 in)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Tammie Slate</dc:creator>
  <cp:lastModifiedBy>Shawn Brown</cp:lastModifiedBy>
  <cp:revision>12</cp:revision>
  <dcterms:created xsi:type="dcterms:W3CDTF">2015-07-01T00:37:35Z</dcterms:created>
  <dcterms:modified xsi:type="dcterms:W3CDTF">2018-09-16T16:34:54Z</dcterms:modified>
</cp:coreProperties>
</file>