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8"/>
  </p:notesMasterIdLst>
  <p:handoutMasterIdLst>
    <p:handoutMasterId r:id="rId29"/>
  </p:handoutMasterIdLst>
  <p:sldIdLst>
    <p:sldId id="282" r:id="rId2"/>
    <p:sldId id="283" r:id="rId3"/>
    <p:sldId id="278" r:id="rId4"/>
    <p:sldId id="274" r:id="rId5"/>
    <p:sldId id="276" r:id="rId6"/>
    <p:sldId id="281" r:id="rId7"/>
    <p:sldId id="305" r:id="rId8"/>
    <p:sldId id="310" r:id="rId9"/>
    <p:sldId id="297" r:id="rId10"/>
    <p:sldId id="284" r:id="rId11"/>
    <p:sldId id="314" r:id="rId12"/>
    <p:sldId id="304" r:id="rId13"/>
    <p:sldId id="303" r:id="rId14"/>
    <p:sldId id="285" r:id="rId15"/>
    <p:sldId id="286" r:id="rId16"/>
    <p:sldId id="287" r:id="rId17"/>
    <p:sldId id="288" r:id="rId18"/>
    <p:sldId id="289" r:id="rId19"/>
    <p:sldId id="298" r:id="rId20"/>
    <p:sldId id="290" r:id="rId21"/>
    <p:sldId id="294" r:id="rId22"/>
    <p:sldId id="315" r:id="rId23"/>
    <p:sldId id="295" r:id="rId24"/>
    <p:sldId id="300" r:id="rId25"/>
    <p:sldId id="311" r:id="rId26"/>
    <p:sldId id="312" r:id="rId27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4D0E8"/>
    <a:srgbClr val="FFFFFF"/>
    <a:srgbClr val="FFFF00"/>
    <a:srgbClr val="F5FEA0"/>
    <a:srgbClr val="000066"/>
    <a:srgbClr val="FF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E8EA28-9CF3-46CB-8F7E-2D318EA1537D}" v="80" dt="2017-07-20T20:16:42.6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9466" y="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029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9466" y="8842029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39AB6CB-E80B-4695-A688-E63CF31A54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2993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63E8093-5939-40D1-9389-02DA61D9FF63}" type="datetimeFigureOut">
              <a:rPr lang="en-US"/>
              <a:pPr>
                <a:defRPr/>
              </a:pPr>
              <a:t>7/31/2017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06E7932-9F35-4EAA-8E30-41F873E571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14944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060" indent="-29040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1631" indent="-232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26283" indent="-232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0936" indent="-232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5588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0240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4893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9545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8673858-EF7E-40A1-A75A-CB6B31B866A3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988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6 w 5760"/>
                <a:gd name="T3" fmla="*/ 0 h 528"/>
                <a:gd name="T4" fmla="*/ 2147483646 w 5760"/>
                <a:gd name="T5" fmla="*/ 2147483646 h 528"/>
                <a:gd name="T6" fmla="*/ 2147483646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90DD2C6-01C3-4C28-A4D6-9C4EA3E502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0928792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8CD4A-6011-410C-B075-24228CED79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2744186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D2F31-2C9F-4A3E-83FE-9C0227044C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0410181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FED28-C318-4EA4-B9FA-ACD3BB1963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6212910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10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5" name="Chevron 11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04366-7B0A-44B4-AE43-51EF474E7E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3438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0864E-433D-40F2-9DCA-3E34C7F0E2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1362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36F70-337F-47E8-A00A-BE9202D78A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51295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6069A-8B86-4521-8016-3A1F0B9E8E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78419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235DD-589F-413D-B5AA-4A8B280718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9258751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06FC1-0E87-475E-B3A6-A5CAA56F68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66985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0" name="Chevron 1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AF739-A9E5-44A8-8BB2-3B00776826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80524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F5862921-D66B-40D8-B890-996EC0A443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1" r:id="rId2"/>
    <p:sldLayoutId id="2147483956" r:id="rId3"/>
    <p:sldLayoutId id="2147483957" r:id="rId4"/>
    <p:sldLayoutId id="2147483958" r:id="rId5"/>
    <p:sldLayoutId id="2147483959" r:id="rId6"/>
    <p:sldLayoutId id="2147483952" r:id="rId7"/>
    <p:sldLayoutId id="2147483960" r:id="rId8"/>
    <p:sldLayoutId id="2147483961" r:id="rId9"/>
    <p:sldLayoutId id="2147483953" r:id="rId10"/>
    <p:sldLayoutId id="2147483954" r:id="rId11"/>
  </p:sldLayoutIdLst>
  <p:transition>
    <p:wipe dir="d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ackitforward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carnold@brightenacademy.com" TargetMode="External"/><Relationship Id="rId2" Type="http://schemas.openxmlformats.org/officeDocument/2006/relationships/hyperlink" Target="mailto:lmcdonald@brightenacademy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aandrews@brightenacademy.com" TargetMode="External"/><Relationship Id="rId4" Type="http://schemas.openxmlformats.org/officeDocument/2006/relationships/hyperlink" Target="mailto:kbemus@brightenacademy.com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lalunch.com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ackitforward.com/" TargetMode="External"/><Relationship Id="rId2" Type="http://schemas.openxmlformats.org/officeDocument/2006/relationships/hyperlink" Target="http://www.brightenacademy.com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echeak@brightenacademy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95400"/>
            <a:ext cx="7772400" cy="1600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z="6000"/>
          </a:p>
        </p:txBody>
      </p:sp>
      <p:sp>
        <p:nvSpPr>
          <p:cNvPr id="11267" name="Subtitle 2"/>
          <p:cNvSpPr>
            <a:spLocks noGrp="1"/>
          </p:cNvSpPr>
          <p:nvPr>
            <p:ph type="subTitle" idx="1"/>
            <p:extLst>
              <p:ext uri="{D42A27DB-BD31-4B8C-83A1-F6EECF244321}">
                <p14:modId xmlns:p14="http://schemas.microsoft.com/office/powerpoint/2010/main" val="389839604"/>
              </p:ext>
            </p:extLst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r>
              <a:rPr lang="en-US" altLang="en-US" sz="2500"/>
              <a:t>Brighten  Academy Parent Orientation</a:t>
            </a:r>
          </a:p>
          <a:p>
            <a:pPr marR="0" eaLnBrk="1" hangingPunct="1">
              <a:lnSpc>
                <a:spcPct val="80000"/>
              </a:lnSpc>
            </a:pPr>
            <a:r>
              <a:rPr lang="en-US" altLang="en-US" sz="2500"/>
              <a:t>Brighten Basics</a:t>
            </a:r>
            <a:endParaRPr lang="en-US" altLang="en-US" sz="2500">
              <a:cs typeface="Lucida Sans Unicode"/>
            </a:endParaRPr>
          </a:p>
          <a:p>
            <a:pPr marR="0" eaLnBrk="1" hangingPunct="1">
              <a:lnSpc>
                <a:spcPct val="80000"/>
              </a:lnSpc>
            </a:pPr>
            <a:r>
              <a:rPr lang="en-US" altLang="en-US" sz="2500"/>
              <a:t>2017-2018</a:t>
            </a:r>
            <a:endParaRPr lang="en-US" altLang="en-US" sz="2500">
              <a:cs typeface="Lucida Sans Unicode"/>
            </a:endParaRPr>
          </a:p>
          <a:p>
            <a:pPr marR="0" eaLnBrk="1" hangingPunct="1">
              <a:lnSpc>
                <a:spcPct val="80000"/>
              </a:lnSpc>
            </a:pPr>
            <a:endParaRPr lang="en-US" altLang="en-US" sz="2500"/>
          </a:p>
        </p:txBody>
      </p:sp>
      <p:pic>
        <p:nvPicPr>
          <p:cNvPr id="11268" name="Picture 2" descr="CAXCGNH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04800"/>
            <a:ext cx="73152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2238599322"/>
              </p:ext>
            </p:extLst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 indent="-255270" eaLnBrk="1" hangingPunct="1"/>
            <a:r>
              <a:rPr lang="en-US" altLang="en-US" sz="2800" dirty="0"/>
              <a:t>Students may arrive at 7:10 a.m.</a:t>
            </a:r>
            <a:endParaRPr lang="en-US" dirty="0"/>
          </a:p>
          <a:p>
            <a:pPr indent="-255270" eaLnBrk="1" hangingPunct="1"/>
            <a:r>
              <a:rPr lang="en-US" altLang="en-US" sz="2800" dirty="0"/>
              <a:t>Car rider line (curbside drop off) ends at 7:45 am</a:t>
            </a:r>
            <a:endParaRPr lang="en-US" altLang="en-US" sz="2800" dirty="0">
              <a:cs typeface="Lucida Sans Unicode"/>
            </a:endParaRPr>
          </a:p>
          <a:p>
            <a:pPr indent="-255270" eaLnBrk="1" hangingPunct="1"/>
            <a:r>
              <a:rPr lang="en-US" altLang="en-US" sz="2800" dirty="0"/>
              <a:t>Drop off at sidewalk along the media center entrance</a:t>
            </a:r>
            <a:endParaRPr lang="en-US" altLang="en-US" sz="2800" dirty="0">
              <a:cs typeface="Lucida Sans Unicode"/>
            </a:endParaRPr>
          </a:p>
          <a:p>
            <a:pPr indent="-255270" eaLnBrk="1" hangingPunct="1"/>
            <a:r>
              <a:rPr lang="en-US" altLang="en-US" sz="2800" dirty="0"/>
              <a:t>Parents must park and walk student after 7:45 am (media center entrance)</a:t>
            </a:r>
            <a:endParaRPr lang="en-US" altLang="en-US" sz="2800" dirty="0">
              <a:cs typeface="Lucida Sans Unicode"/>
            </a:endParaRPr>
          </a:p>
          <a:p>
            <a:pPr marL="109855" indent="0" eaLnBrk="1" hangingPunct="1">
              <a:buNone/>
            </a:pPr>
            <a:r>
              <a:rPr lang="en-US" altLang="en-US" sz="2800" b="1" dirty="0" smtClean="0">
                <a:cs typeface="Lucida Sans Unicode"/>
              </a:rPr>
              <a:t>Wednesdays: 1:00 Dismissal</a:t>
            </a:r>
            <a:endParaRPr lang="en-US" altLang="en-US" sz="2800" b="1" dirty="0">
              <a:cs typeface="Lucida Sans Unicode"/>
            </a:endParaRPr>
          </a:p>
          <a:p>
            <a:pPr marL="109855" indent="0" eaLnBrk="1" hangingPunct="1">
              <a:buNone/>
            </a:pPr>
            <a:endParaRPr lang="en-US" altLang="en-US" sz="2800" dirty="0">
              <a:cs typeface="Lucida Sans Unicode"/>
            </a:endParaRPr>
          </a:p>
          <a:p>
            <a:pPr indent="-255270" eaLnBrk="1" hangingPunct="1"/>
            <a:endParaRPr lang="en-US" altLang="en-US" sz="2800" dirty="0">
              <a:cs typeface="Lucida Sans Unicode"/>
            </a:endParaRPr>
          </a:p>
          <a:p>
            <a:pPr marL="620395" lvl="1" eaLnBrk="1" hangingPunct="1"/>
            <a:endParaRPr lang="en-US" altLang="en-US" dirty="0">
              <a:cs typeface="Lucida Sans Unicode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2401721714"/>
              </p:ext>
            </p:extLst>
          </p:nvPr>
        </p:nvSpPr>
        <p:spPr>
          <a:xfrm>
            <a:off x="457200" y="274637"/>
            <a:ext cx="8229600" cy="1362573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err="1">
                <a:solidFill>
                  <a:srgbClr val="000000"/>
                </a:solidFill>
              </a:rPr>
              <a:t>MTThF</a:t>
            </a:r>
            <a:r>
              <a:rPr lang="en-US" sz="3600" dirty="0">
                <a:solidFill>
                  <a:srgbClr val="000000"/>
                </a:solidFill>
              </a:rPr>
              <a:t> Hours 8:00-3:15</a:t>
            </a:r>
            <a:r>
              <a:rPr lang="en-US" dirty="0">
                <a:solidFill>
                  <a:schemeClr val="tx1"/>
                </a:solidFill>
                <a:latin typeface="+mj-ea"/>
                <a:cs typeface="+mj-ea"/>
              </a:rPr>
              <a:t/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en-US" sz="3600" dirty="0">
                <a:solidFill>
                  <a:schemeClr val="tx1"/>
                </a:solidFill>
                <a:cs typeface="Lucida Sans Unicode"/>
              </a:rPr>
              <a:t>Wednesday</a:t>
            </a:r>
            <a:r>
              <a:rPr lang="en-US" sz="3600" dirty="0">
                <a:solidFill>
                  <a:schemeClr val="tx1"/>
                </a:solidFill>
              </a:rPr>
              <a:t> Hours: 8:00-1:00</a:t>
            </a:r>
            <a:endParaRPr lang="en-US" sz="3600" b="0" dirty="0">
              <a:solidFill>
                <a:schemeClr val="tx1"/>
              </a:solidFill>
              <a:cs typeface="Lucida Sans Unicode"/>
            </a:endParaRPr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3458444887"/>
              </p:ext>
            </p:extLst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 indent="-255270" eaLnBrk="1" hangingPunct="1"/>
            <a:r>
              <a:rPr lang="en-US" altLang="en-US" sz="2800"/>
              <a:t>Tardy--7:59 am—media center doors will be closed</a:t>
            </a:r>
            <a:endParaRPr lang="en-US"/>
          </a:p>
          <a:p>
            <a:pPr marL="620395" lvl="1" eaLnBrk="1" hangingPunct="1"/>
            <a:r>
              <a:rPr lang="en-US" altLang="en-US" sz="2400"/>
              <a:t>Students must be </a:t>
            </a:r>
            <a:r>
              <a:rPr lang="en-US" altLang="en-US" sz="2400" u="sng"/>
              <a:t>SEATED</a:t>
            </a:r>
            <a:r>
              <a:rPr lang="en-US" altLang="en-US" sz="2400"/>
              <a:t> in homerooms by 8:00 am</a:t>
            </a:r>
            <a:endParaRPr lang="en-US" altLang="en-US" sz="2400">
              <a:cs typeface="Lucida Sans Unicode"/>
            </a:endParaRPr>
          </a:p>
          <a:p>
            <a:pPr indent="-255270" eaLnBrk="1" hangingPunct="1"/>
            <a:r>
              <a:rPr lang="en-US" altLang="en-US" sz="2800"/>
              <a:t>All students must be signed in tardy at front office after 7:59 am</a:t>
            </a:r>
            <a:endParaRPr lang="en-US" altLang="en-US" sz="2800">
              <a:cs typeface="Lucida Sans Unicode"/>
            </a:endParaRPr>
          </a:p>
          <a:p>
            <a:pPr marL="620395" lvl="1" eaLnBrk="1" hangingPunct="1"/>
            <a:r>
              <a:rPr lang="en-US" altLang="en-US" sz="2400"/>
              <a:t>Time will be kept on a cell phone for consistency. Please be courteous to those enforcing this.</a:t>
            </a:r>
            <a:endParaRPr lang="en-US" altLang="en-US" sz="2400">
              <a:cs typeface="Lucida Sans Unicode"/>
            </a:endParaRPr>
          </a:p>
          <a:p>
            <a:pPr indent="-255270" eaLnBrk="1" hangingPunct="1"/>
            <a:r>
              <a:rPr lang="en-US" altLang="en-US" sz="2800"/>
              <a:t>Breakfast served 7:10-8:00 am for $1.55</a:t>
            </a:r>
            <a:endParaRPr lang="en-US" altLang="en-US" sz="2400">
              <a:cs typeface="Lucida Sans Unicode"/>
            </a:endParaRPr>
          </a:p>
          <a:p>
            <a:pPr indent="-255270" eaLnBrk="1" hangingPunct="1"/>
            <a:endParaRPr lang="en-US" altLang="en-US" sz="2800">
              <a:cs typeface="Lucida Sans Unicode"/>
            </a:endParaRPr>
          </a:p>
          <a:p>
            <a:pPr marL="620395" lvl="1" eaLnBrk="1" hangingPunct="1"/>
            <a:endParaRPr lang="en-US" altLang="en-US">
              <a:cs typeface="Lucida Sans Unicode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92589960"/>
              </p:ext>
            </p:extLst>
          </p:nvPr>
        </p:nvSpPr>
        <p:spPr>
          <a:xfrm>
            <a:off x="457200" y="457200"/>
            <a:ext cx="8229600" cy="12192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err="1">
                <a:solidFill>
                  <a:srgbClr val="000000"/>
                </a:solidFill>
              </a:rPr>
              <a:t>MTThF</a:t>
            </a:r>
            <a:r>
              <a:rPr lang="en-US" sz="3600" dirty="0">
                <a:solidFill>
                  <a:srgbClr val="000000"/>
                </a:solidFill>
              </a:rPr>
              <a:t> Hours 8:00-3:15</a:t>
            </a:r>
            <a:r>
              <a:rPr lang="en-US" dirty="0">
                <a:solidFill>
                  <a:schemeClr val="tx1"/>
                </a:solidFill>
                <a:latin typeface="+mj-ea"/>
                <a:cs typeface="+mj-ea"/>
              </a:rPr>
              <a:t/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en-US" sz="3600" dirty="0">
                <a:solidFill>
                  <a:schemeClr val="tx1"/>
                </a:solidFill>
                <a:cs typeface="Lucida Sans Unicode"/>
              </a:rPr>
              <a:t>Wednesday</a:t>
            </a:r>
            <a:r>
              <a:rPr lang="en-US" sz="3600" dirty="0">
                <a:solidFill>
                  <a:schemeClr val="tx1"/>
                </a:solidFill>
              </a:rPr>
              <a:t> Hours: 8:00-1:00</a:t>
            </a:r>
            <a:endParaRPr lang="en-US" sz="3600" b="0" dirty="0">
              <a:solidFill>
                <a:schemeClr val="tx1"/>
              </a:solidFill>
              <a:cs typeface="Lucida Sans Unicode"/>
            </a:endParaRPr>
          </a:p>
        </p:txBody>
      </p:sp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1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2449662701"/>
              </p:ext>
            </p:extLst>
          </p:nvPr>
        </p:nvSpPr>
        <p:spPr>
          <a:xfrm>
            <a:off x="457200" y="990600"/>
            <a:ext cx="8229600" cy="4940970"/>
          </a:xfrm>
        </p:spPr>
        <p:txBody>
          <a:bodyPr/>
          <a:lstStyle/>
          <a:p>
            <a:pPr marL="109855" indent="0">
              <a:buNone/>
            </a:pPr>
            <a:r>
              <a:rPr lang="en-US" altLang="en-US" sz="2200" b="1"/>
              <a:t>7:10-7:45 am</a:t>
            </a:r>
            <a:endParaRPr lang="en-US" sz="1800" b="1">
              <a:cs typeface="Lucida Sans Unicode"/>
            </a:endParaRPr>
          </a:p>
          <a:p>
            <a:pPr indent="-255270"/>
            <a:r>
              <a:rPr lang="en-US" altLang="en-US" sz="2200"/>
              <a:t>Keep moving until all traffic stops at the cones</a:t>
            </a:r>
            <a:endParaRPr lang="en-US" sz="2200">
              <a:cs typeface="Lucida Sans Unicode"/>
            </a:endParaRPr>
          </a:p>
          <a:p>
            <a:pPr indent="-255270"/>
            <a:r>
              <a:rPr lang="en-US" altLang="en-US" sz="2200"/>
              <a:t>Put down the cell phone</a:t>
            </a:r>
            <a:endParaRPr lang="en-US" altLang="en-US" sz="2200">
              <a:cs typeface="Lucida Sans Unicode"/>
            </a:endParaRPr>
          </a:p>
          <a:p>
            <a:pPr indent="-255270"/>
            <a:r>
              <a:rPr lang="en-US" altLang="en-US" sz="2200"/>
              <a:t>Drive slowly</a:t>
            </a:r>
            <a:endParaRPr lang="en-US" altLang="en-US" sz="2200">
              <a:cs typeface="Lucida Sans Unicode"/>
            </a:endParaRPr>
          </a:p>
          <a:p>
            <a:pPr indent="-255270"/>
            <a:r>
              <a:rPr lang="en-US" altLang="en-US" sz="2200"/>
              <a:t>Be aware of students walking along the walkways</a:t>
            </a:r>
            <a:endParaRPr lang="en-US" altLang="en-US" sz="2200">
              <a:cs typeface="Lucida Sans Unicode"/>
            </a:endParaRPr>
          </a:p>
          <a:p>
            <a:pPr indent="-255270"/>
            <a:r>
              <a:rPr lang="en-US" altLang="en-US" sz="2200"/>
              <a:t>Be courteous</a:t>
            </a:r>
            <a:endParaRPr lang="en-US" altLang="en-US" sz="2200">
              <a:cs typeface="Lucida Sans Unicode"/>
            </a:endParaRPr>
          </a:p>
          <a:p>
            <a:pPr indent="-255270"/>
            <a:r>
              <a:rPr lang="en-US" altLang="en-US" sz="2200"/>
              <a:t>No </a:t>
            </a:r>
            <a:r>
              <a:rPr lang="en-US" altLang="en-US" sz="2200" err="1"/>
              <a:t>cutsies</a:t>
            </a:r>
            <a:r>
              <a:rPr lang="en-US" altLang="en-US" sz="2200"/>
              <a:t>—be considerate </a:t>
            </a:r>
            <a:r>
              <a:rPr lang="en-US" altLang="en-US" sz="2200">
                <a:sym typeface="Wingdings" panose="05000000000000000000" pitchFamily="2" charset="2"/>
              </a:rPr>
              <a:t></a:t>
            </a:r>
            <a:endParaRPr lang="en-US" altLang="en-US" sz="2200">
              <a:latin typeface="Wingdings"/>
              <a:sym typeface="Wingdings"/>
            </a:endParaRPr>
          </a:p>
          <a:p>
            <a:pPr indent="-255270"/>
            <a:r>
              <a:rPr lang="en-US" altLang="en-US" sz="2200">
                <a:sym typeface="Wingdings" panose="05000000000000000000" pitchFamily="2" charset="2"/>
              </a:rPr>
              <a:t>Encourage your student to open their own door and step straight to the sidewalk</a:t>
            </a:r>
            <a:endParaRPr lang="en-US" altLang="en-US" sz="2200">
              <a:cs typeface="Lucida Sans Unicode"/>
            </a:endParaRPr>
          </a:p>
          <a:p>
            <a:pPr indent="-255270"/>
            <a:r>
              <a:rPr lang="en-US" altLang="en-US" sz="2200">
                <a:sym typeface="Wingdings" panose="05000000000000000000" pitchFamily="2" charset="2"/>
              </a:rPr>
              <a:t>Students should exit only on the passenger side</a:t>
            </a:r>
            <a:endParaRPr lang="en-US" altLang="en-US" sz="2200">
              <a:cs typeface="Lucida Sans Unicode"/>
            </a:endParaRPr>
          </a:p>
          <a:p>
            <a:pPr indent="-255270"/>
            <a:r>
              <a:rPr lang="en-US" altLang="en-US" sz="2200">
                <a:sym typeface="Wingdings" panose="05000000000000000000" pitchFamily="2" charset="2"/>
              </a:rPr>
              <a:t>No curbside drop off after 7:45 a.m.</a:t>
            </a:r>
            <a:endParaRPr lang="en-US" altLang="en-US" sz="2200">
              <a:cs typeface="Lucida Sans Unicode"/>
            </a:endParaRPr>
          </a:p>
          <a:p>
            <a:pPr marL="109855" indent="0">
              <a:buNone/>
            </a:pPr>
            <a:r>
              <a:rPr lang="en-US" altLang="en-US" sz="2200" b="1">
                <a:sym typeface="Wingdings" panose="05000000000000000000" pitchFamily="2" charset="2"/>
              </a:rPr>
              <a:t>7:45-7:59 am</a:t>
            </a:r>
            <a:r>
              <a:rPr lang="en-US" altLang="en-US" sz="2200">
                <a:sym typeface="Wingdings" panose="05000000000000000000" pitchFamily="2" charset="2"/>
              </a:rPr>
              <a:t>—park and walk students to entrance doors</a:t>
            </a:r>
            <a:endParaRPr lang="en-US" altLang="en-US" sz="2200">
              <a:cs typeface="Lucida Sans Unicode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21590509"/>
              </p:ext>
            </p:extLst>
          </p:nvPr>
        </p:nvSpPr>
        <p:spPr>
          <a:xfrm>
            <a:off x="457200" y="66675"/>
            <a:ext cx="8229600" cy="847725"/>
          </a:xfrm>
        </p:spPr>
        <p:txBody>
          <a:bodyPr/>
          <a:lstStyle/>
          <a:p>
            <a:pPr>
              <a:defRPr/>
            </a:pPr>
            <a:r>
              <a:rPr lang="en-US"/>
              <a:t>Carpool Courtesy</a:t>
            </a:r>
            <a:r>
              <a:rPr lang="en-US">
                <a:cs typeface="Lucida Sans Unicode"/>
              </a:rPr>
              <a:t> Check</a:t>
            </a:r>
            <a:endParaRPr lang="en-US"/>
          </a:p>
        </p:txBody>
      </p:sp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2654287688"/>
              </p:ext>
            </p:extLst>
          </p:nvPr>
        </p:nvSpPr>
        <p:spPr>
          <a:xfrm>
            <a:off x="447675" y="1676400"/>
            <a:ext cx="8229600" cy="4525963"/>
          </a:xfrm>
        </p:spPr>
        <p:txBody>
          <a:bodyPr/>
          <a:lstStyle/>
          <a:p>
            <a:pPr marL="109220" indent="0" eaLnBrk="1" hangingPunct="1">
              <a:buFont typeface="Wingdings 3" panose="05040102010807070707" pitchFamily="18" charset="2"/>
              <a:buNone/>
              <a:defRPr/>
            </a:pPr>
            <a:endParaRPr lang="en-US" altLang="en-US" sz="2800" dirty="0">
              <a:cs typeface="Lucida Sans Unicode"/>
            </a:endParaRPr>
          </a:p>
          <a:p>
            <a:pPr indent="-255270" eaLnBrk="1" hangingPunct="1">
              <a:defRPr/>
            </a:pPr>
            <a:r>
              <a:rPr lang="en-US" altLang="en-US" sz="2800" dirty="0"/>
              <a:t>Dismissal begins at </a:t>
            </a:r>
            <a:r>
              <a:rPr lang="en-US" altLang="en-US" sz="2800" dirty="0" smtClean="0"/>
              <a:t>3:15 </a:t>
            </a:r>
            <a:r>
              <a:rPr lang="en-US" altLang="en-US" sz="2800" dirty="0" err="1" smtClean="0"/>
              <a:t>MTThF</a:t>
            </a:r>
            <a:r>
              <a:rPr lang="en-US" altLang="en-US" sz="2800" dirty="0" smtClean="0"/>
              <a:t>/1:00 W</a:t>
            </a:r>
            <a:endParaRPr lang="en-US" altLang="en-US" sz="2800" dirty="0">
              <a:cs typeface="Lucida Sans Unicode"/>
            </a:endParaRPr>
          </a:p>
          <a:p>
            <a:pPr marL="620395" lvl="1" eaLnBrk="1" hangingPunct="1">
              <a:defRPr/>
            </a:pPr>
            <a:r>
              <a:rPr lang="en-US" altLang="en-US" dirty="0"/>
              <a:t>Park and walk in to pick up students</a:t>
            </a:r>
            <a:endParaRPr lang="en-US" altLang="en-US" dirty="0">
              <a:cs typeface="Lucida Sans Unicode"/>
            </a:endParaRPr>
          </a:p>
          <a:p>
            <a:pPr marL="620395" lvl="1" eaLnBrk="1" hangingPunct="1">
              <a:defRPr/>
            </a:pPr>
            <a:r>
              <a:rPr lang="en-US" altLang="en-US" dirty="0"/>
              <a:t>K – 5: enter media center doors and go to first floor classroom</a:t>
            </a:r>
            <a:endParaRPr lang="en-US" altLang="en-US" dirty="0">
              <a:cs typeface="Lucida Sans Unicode"/>
            </a:endParaRPr>
          </a:p>
          <a:p>
            <a:pPr marL="620395" lvl="1" eaLnBrk="1" hangingPunct="1">
              <a:defRPr/>
            </a:pPr>
            <a:r>
              <a:rPr lang="en-US" altLang="en-US" dirty="0"/>
              <a:t>6-8 and all siblings of 6-8: enter the atrium doors and pick up in the gym</a:t>
            </a:r>
            <a:endParaRPr lang="en-US" altLang="en-US" dirty="0">
              <a:cs typeface="Lucida Sans Unicode"/>
            </a:endParaRPr>
          </a:p>
          <a:p>
            <a:pPr indent="-255270" eaLnBrk="1" hangingPunct="1">
              <a:defRPr/>
            </a:pPr>
            <a:r>
              <a:rPr lang="en-US" altLang="en-US" sz="2800" dirty="0"/>
              <a:t>After School Program for K-8, open until 6:00 pm</a:t>
            </a:r>
            <a:r>
              <a:rPr lang="en-US" altLang="en-US" sz="2800" dirty="0">
                <a:cs typeface="Lucida Sans Unicode"/>
              </a:rPr>
              <a:t> (preregistered only)</a:t>
            </a:r>
          </a:p>
          <a:p>
            <a:pPr indent="-255270" eaLnBrk="1" hangingPunct="1">
              <a:defRPr/>
            </a:pPr>
            <a:r>
              <a:rPr lang="en-US" altLang="en-US" sz="2800" dirty="0"/>
              <a:t>Early Dismissal days are 8:00 – 1:00</a:t>
            </a:r>
            <a:endParaRPr lang="en-US" altLang="en-US" sz="2800" dirty="0">
              <a:cs typeface="Lucida Sans Unicode"/>
            </a:endParaRPr>
          </a:p>
          <a:p>
            <a:pPr indent="-255270">
              <a:defRPr/>
            </a:pPr>
            <a:endParaRPr lang="en-US" dirty="0">
              <a:cs typeface="Lucida Sans Unicode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2401721714"/>
              </p:ext>
            </p:extLst>
          </p:nvPr>
        </p:nvSpPr>
        <p:spPr>
          <a:xfrm>
            <a:off x="348343" y="274638"/>
            <a:ext cx="8338457" cy="140176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err="1">
                <a:solidFill>
                  <a:srgbClr val="000000"/>
                </a:solidFill>
              </a:rPr>
              <a:t>MTThF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smtClean="0">
                <a:solidFill>
                  <a:srgbClr val="000000"/>
                </a:solidFill>
              </a:rPr>
              <a:t>Office Hours 7:10-4:00</a:t>
            </a:r>
            <a:r>
              <a:rPr lang="en-US" dirty="0">
                <a:solidFill>
                  <a:schemeClr val="tx1"/>
                </a:solidFill>
                <a:latin typeface="+mj-ea"/>
                <a:cs typeface="+mj-ea"/>
              </a:rPr>
              <a:t/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en-US" sz="3600" dirty="0">
                <a:solidFill>
                  <a:schemeClr val="tx1"/>
                </a:solidFill>
                <a:cs typeface="Lucida Sans Unicode"/>
              </a:rPr>
              <a:t>Wednesday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Office Hours</a:t>
            </a:r>
            <a:r>
              <a:rPr lang="en-US" sz="3600" dirty="0">
                <a:solidFill>
                  <a:schemeClr val="tx1"/>
                </a:solidFill>
              </a:rPr>
              <a:t>: </a:t>
            </a:r>
            <a:r>
              <a:rPr lang="en-US" sz="3600" dirty="0" smtClean="0">
                <a:solidFill>
                  <a:schemeClr val="tx1"/>
                </a:solidFill>
              </a:rPr>
              <a:t>7:10-2:00</a:t>
            </a:r>
            <a:endParaRPr lang="en-US" sz="3600" b="0" dirty="0">
              <a:solidFill>
                <a:schemeClr val="tx1"/>
              </a:solidFill>
              <a:cs typeface="Lucida Sans Unicode"/>
            </a:endParaRPr>
          </a:p>
        </p:txBody>
      </p:sp>
    </p:spTree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000"/>
              <a:t>Positive Behavior Interventions at classroom and school level</a:t>
            </a:r>
          </a:p>
          <a:p>
            <a:pPr lvl="1" eaLnBrk="1" hangingPunct="1"/>
            <a:r>
              <a:rPr lang="en-US" altLang="en-US" sz="1600"/>
              <a:t>Reward Days, Sunshine/Rising Up Slips, Counselor, Conflict Resolution</a:t>
            </a:r>
          </a:p>
          <a:p>
            <a:pPr eaLnBrk="1" hangingPunct="1"/>
            <a:r>
              <a:rPr lang="en-US" altLang="en-US" sz="2000"/>
              <a:t>Tiered Discipline Cycle</a:t>
            </a:r>
          </a:p>
          <a:p>
            <a:pPr eaLnBrk="1" hangingPunct="1"/>
            <a:r>
              <a:rPr lang="en-US" altLang="en-US" sz="2000"/>
              <a:t>Classroom level discipline</a:t>
            </a:r>
          </a:p>
          <a:p>
            <a:pPr eaLnBrk="1" hangingPunct="1"/>
            <a:r>
              <a:rPr lang="en-US" altLang="en-US" sz="2000"/>
              <a:t>School level discipline</a:t>
            </a:r>
          </a:p>
          <a:p>
            <a:pPr lvl="1" eaLnBrk="1" hangingPunct="1"/>
            <a:r>
              <a:rPr lang="en-US" altLang="en-US" sz="2000"/>
              <a:t>Administrator will notify you</a:t>
            </a:r>
          </a:p>
          <a:p>
            <a:pPr lvl="1" eaLnBrk="1" hangingPunct="1"/>
            <a:r>
              <a:rPr lang="en-US" altLang="en-US" sz="2000"/>
              <a:t>Offenses</a:t>
            </a:r>
          </a:p>
          <a:p>
            <a:pPr lvl="2" eaLnBrk="1" hangingPunct="1"/>
            <a:r>
              <a:rPr lang="en-US" altLang="en-US" sz="2000"/>
              <a:t>Zero Tolerance Offense</a:t>
            </a:r>
          </a:p>
          <a:p>
            <a:pPr lvl="2" eaLnBrk="1" hangingPunct="1"/>
            <a:r>
              <a:rPr lang="en-US" altLang="en-US" sz="2000"/>
              <a:t>Chronic Behaviors</a:t>
            </a:r>
          </a:p>
          <a:p>
            <a:pPr eaLnBrk="1" hangingPunct="1"/>
            <a:r>
              <a:rPr lang="en-US" altLang="en-US" sz="2000"/>
              <a:t>Admin Conference</a:t>
            </a:r>
          </a:p>
          <a:p>
            <a:pPr eaLnBrk="1" hangingPunct="1"/>
            <a:r>
              <a:rPr lang="en-US" altLang="en-US" sz="2000"/>
              <a:t>Discipline Committee</a:t>
            </a:r>
          </a:p>
          <a:p>
            <a:pPr eaLnBrk="1" hangingPunct="1"/>
            <a:r>
              <a:rPr lang="en-US" altLang="en-US" sz="2000"/>
              <a:t>Discipline Hearing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 altLang="en-US" sz="2000"/>
          </a:p>
          <a:p>
            <a:pPr lvl="2" eaLnBrk="1" hangingPunct="1"/>
            <a:endParaRPr lang="en-US" altLang="en-US"/>
          </a:p>
          <a:p>
            <a:pPr lvl="2" eaLnBrk="1" hangingPunct="1">
              <a:buFont typeface="Wingdings 2" panose="05020102010507070707" pitchFamily="18" charset="2"/>
              <a:buNone/>
            </a:pPr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Student Discipline Code</a:t>
            </a:r>
          </a:p>
        </p:txBody>
      </p:sp>
    </p:spTree>
  </p:cSld>
  <p:clrMapOvr>
    <a:masterClrMapping/>
  </p:clrMapOvr>
  <p:transition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252550" y="1219200"/>
            <a:ext cx="8434250" cy="4807131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20 hours per family per year (Due May 1</a:t>
            </a:r>
            <a:r>
              <a:rPr lang="en-US" altLang="en-US" sz="2800" baseline="30000" dirty="0"/>
              <a:t>st</a:t>
            </a:r>
            <a:r>
              <a:rPr lang="en-US" altLang="en-US" sz="2800" dirty="0"/>
              <a:t>)</a:t>
            </a:r>
          </a:p>
          <a:p>
            <a:pPr eaLnBrk="1" hangingPunct="1"/>
            <a:r>
              <a:rPr lang="en-US" altLang="en-US" sz="2800" dirty="0"/>
              <a:t>10 hours completed by January 1</a:t>
            </a:r>
            <a:r>
              <a:rPr lang="en-US" altLang="en-US" sz="2800" baseline="30000" dirty="0"/>
              <a:t>st</a:t>
            </a:r>
            <a:r>
              <a:rPr lang="en-US" altLang="en-US" sz="2800" dirty="0"/>
              <a:t> </a:t>
            </a:r>
          </a:p>
          <a:p>
            <a:pPr eaLnBrk="1" hangingPunct="1"/>
            <a:r>
              <a:rPr lang="en-US" altLang="en-US" sz="2800" dirty="0"/>
              <a:t>For mid-year enrollment, 2 hours x months remaining in the year</a:t>
            </a:r>
          </a:p>
          <a:p>
            <a:pPr eaLnBrk="1" hangingPunct="1"/>
            <a:r>
              <a:rPr lang="en-US" altLang="en-US" sz="2800" dirty="0"/>
              <a:t>Log hours at </a:t>
            </a:r>
            <a:r>
              <a:rPr lang="en-US" altLang="en-US" sz="2800" dirty="0">
                <a:hlinkClick r:id="rId3"/>
              </a:rPr>
              <a:t>www.trackitforward.com</a:t>
            </a:r>
            <a:r>
              <a:rPr lang="en-US" altLang="en-US" sz="2800" dirty="0"/>
              <a:t> </a:t>
            </a:r>
          </a:p>
          <a:p>
            <a:pPr eaLnBrk="1" hangingPunct="1"/>
            <a:r>
              <a:rPr lang="en-US" altLang="en-US" sz="2800" dirty="0"/>
              <a:t>Various Ways to volunteer</a:t>
            </a:r>
          </a:p>
          <a:p>
            <a:pPr lvl="1" eaLnBrk="1" hangingPunct="1"/>
            <a:r>
              <a:rPr lang="en-US" altLang="en-US" dirty="0"/>
              <a:t>Classroom</a:t>
            </a:r>
          </a:p>
          <a:p>
            <a:pPr lvl="1" eaLnBrk="1" hangingPunct="1"/>
            <a:r>
              <a:rPr lang="en-US" altLang="en-US" dirty="0"/>
              <a:t>At Home</a:t>
            </a:r>
          </a:p>
          <a:p>
            <a:pPr lvl="1" eaLnBrk="1" hangingPunct="1"/>
            <a:r>
              <a:rPr lang="en-US" altLang="en-US" dirty="0"/>
              <a:t>Outdoor school workdays</a:t>
            </a:r>
          </a:p>
          <a:p>
            <a:pPr eaLnBrk="1" hangingPunct="1"/>
            <a:r>
              <a:rPr lang="en-US" altLang="en-US" sz="2800" dirty="0"/>
              <a:t>When in classroom:</a:t>
            </a:r>
          </a:p>
          <a:p>
            <a:pPr lvl="1" eaLnBrk="1" hangingPunct="1"/>
            <a:r>
              <a:rPr lang="en-US" altLang="en-US" dirty="0"/>
              <a:t>Cell phone </a:t>
            </a:r>
            <a:r>
              <a:rPr lang="en-US" altLang="en-US" dirty="0" smtClean="0"/>
              <a:t>off and leave </a:t>
            </a:r>
            <a:r>
              <a:rPr lang="en-US" altLang="en-US" dirty="0"/>
              <a:t>smaller siblings at home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Parent Volunteer Requirements</a:t>
            </a:r>
          </a:p>
        </p:txBody>
      </p:sp>
    </p:spTree>
  </p:cSld>
  <p:clrMapOvr>
    <a:masterClrMapping/>
  </p:clrMapOvr>
  <p:transition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481013" y="11430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400"/>
              <a:t>Closed circuit monitoring </a:t>
            </a:r>
          </a:p>
          <a:p>
            <a:pPr eaLnBrk="1" hangingPunct="1"/>
            <a:r>
              <a:rPr lang="en-US" altLang="en-US" sz="2400"/>
              <a:t>Swipe cards to enter buildings</a:t>
            </a:r>
          </a:p>
          <a:p>
            <a:pPr eaLnBrk="1" hangingPunct="1"/>
            <a:r>
              <a:rPr lang="en-US" altLang="en-US" sz="2400"/>
              <a:t>Exterior doors locked </a:t>
            </a:r>
          </a:p>
          <a:p>
            <a:pPr eaLnBrk="1" hangingPunct="1"/>
            <a:r>
              <a:rPr lang="en-US" altLang="en-US" sz="2400"/>
              <a:t>Buddy system when traveling between buildings</a:t>
            </a:r>
          </a:p>
          <a:p>
            <a:pPr eaLnBrk="1" hangingPunct="1"/>
            <a:r>
              <a:rPr lang="en-US" altLang="en-US" sz="2400"/>
              <a:t>IDs checked with sign in and sign out of student</a:t>
            </a:r>
          </a:p>
          <a:p>
            <a:pPr eaLnBrk="1" hangingPunct="1"/>
            <a:r>
              <a:rPr lang="en-US" altLang="en-US" sz="2400"/>
              <a:t>Student tags utilized for dismissal/pick up</a:t>
            </a:r>
          </a:p>
          <a:p>
            <a:pPr eaLnBrk="1" hangingPunct="1"/>
            <a:r>
              <a:rPr lang="en-US" altLang="en-US" sz="2400"/>
              <a:t>Chaperones/volunteers required to have fingerprints every 3 years and local background check yearly</a:t>
            </a:r>
          </a:p>
          <a:p>
            <a:pPr eaLnBrk="1" hangingPunct="1"/>
            <a:r>
              <a:rPr lang="en-US" altLang="en-US" sz="2400"/>
              <a:t>Visitors sign in and sign out with location</a:t>
            </a:r>
          </a:p>
          <a:p>
            <a:pPr eaLnBrk="1" hangingPunct="1"/>
            <a:r>
              <a:rPr lang="en-US" altLang="en-US" sz="2400"/>
              <a:t>Staff ID badges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Student and Staff Safety</a:t>
            </a:r>
          </a:p>
        </p:txBody>
      </p:sp>
    </p:spTree>
  </p:cSld>
  <p:clrMapOvr>
    <a:masterClrMapping/>
  </p:clrMapOvr>
  <p:transition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Shirts</a:t>
            </a:r>
          </a:p>
          <a:p>
            <a:pPr lvl="1" eaLnBrk="1" hangingPunct="1"/>
            <a:r>
              <a:rPr lang="en-US" altLang="en-US"/>
              <a:t>Style: polo, oxford, turtleneck</a:t>
            </a:r>
          </a:p>
          <a:p>
            <a:pPr lvl="1" eaLnBrk="1" hangingPunct="1"/>
            <a:r>
              <a:rPr lang="en-US" altLang="en-US"/>
              <a:t>Color: red, navy, white—solids only</a:t>
            </a:r>
          </a:p>
          <a:p>
            <a:pPr lvl="1" eaLnBrk="1" hangingPunct="1"/>
            <a:r>
              <a:rPr lang="en-US" altLang="en-US"/>
              <a:t>No adornments (rhinestones, etc.)</a:t>
            </a:r>
          </a:p>
          <a:p>
            <a:pPr lvl="1" eaLnBrk="1" hangingPunct="1"/>
            <a:r>
              <a:rPr lang="en-US" altLang="en-US"/>
              <a:t>Logos must be smaller than 2” x 3”</a:t>
            </a:r>
          </a:p>
          <a:p>
            <a:pPr eaLnBrk="1" hangingPunct="1"/>
            <a:r>
              <a:rPr lang="en-US" altLang="en-US"/>
              <a:t>Jackets/sweaters/coats</a:t>
            </a:r>
          </a:p>
          <a:p>
            <a:pPr lvl="1" eaLnBrk="1" hangingPunct="1"/>
            <a:r>
              <a:rPr lang="en-US" altLang="en-US"/>
              <a:t>Color: red, navy, white, black</a:t>
            </a:r>
          </a:p>
          <a:p>
            <a:pPr lvl="1" eaLnBrk="1" hangingPunct="1"/>
            <a:r>
              <a:rPr lang="en-US" altLang="en-US"/>
              <a:t>Must be solid in color</a:t>
            </a:r>
          </a:p>
          <a:p>
            <a:pPr lvl="1" eaLnBrk="1" hangingPunct="1"/>
            <a:r>
              <a:rPr lang="en-US" altLang="en-US"/>
              <a:t>Can have a trim color, but no patterns allowed</a:t>
            </a:r>
          </a:p>
          <a:p>
            <a:pPr eaLnBrk="1" hangingPunct="1"/>
            <a:r>
              <a:rPr lang="en-US" altLang="en-US"/>
              <a:t>Backpacks</a:t>
            </a:r>
          </a:p>
          <a:p>
            <a:pPr lvl="1" eaLnBrk="1" hangingPunct="1"/>
            <a:r>
              <a:rPr lang="en-US" altLang="en-US"/>
              <a:t>No wheels please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>
              <a:buFont typeface="Verdana" panose="020B0604030504040204" pitchFamily="34" charset="0"/>
              <a:buNone/>
            </a:pPr>
            <a:endParaRPr lang="en-US" altLang="en-US"/>
          </a:p>
          <a:p>
            <a:pPr lvl="1" eaLnBrk="1" hangingPunct="1"/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Dress Code</a:t>
            </a:r>
          </a:p>
        </p:txBody>
      </p:sp>
    </p:spTree>
  </p:cSld>
  <p:clrMapOvr>
    <a:masterClrMapping/>
  </p:clrMapOvr>
  <p:transition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000"/>
              <a:t>Pants/shorts/skirts</a:t>
            </a:r>
          </a:p>
          <a:p>
            <a:pPr lvl="1" eaLnBrk="1" hangingPunct="1"/>
            <a:r>
              <a:rPr lang="en-US" altLang="en-US" sz="2000"/>
              <a:t>Navy or Khaki in color</a:t>
            </a:r>
          </a:p>
          <a:p>
            <a:pPr lvl="1" eaLnBrk="1" hangingPunct="1"/>
            <a:r>
              <a:rPr lang="en-US" altLang="en-US" sz="2000"/>
              <a:t>2” above knee</a:t>
            </a:r>
          </a:p>
          <a:p>
            <a:pPr lvl="1" eaLnBrk="1" hangingPunct="1"/>
            <a:r>
              <a:rPr lang="en-US" altLang="en-US" sz="2000"/>
              <a:t>Free from tears, patches, etc.</a:t>
            </a:r>
          </a:p>
          <a:p>
            <a:pPr eaLnBrk="1" hangingPunct="1"/>
            <a:r>
              <a:rPr lang="en-US" altLang="en-US" sz="2000"/>
              <a:t>Shoes</a:t>
            </a:r>
          </a:p>
          <a:p>
            <a:pPr lvl="1" eaLnBrk="1" hangingPunct="1"/>
            <a:r>
              <a:rPr lang="en-US" altLang="en-US" sz="2000"/>
              <a:t>Predominantly navy blue, brown, black, white, or gray (may have an accent color)</a:t>
            </a:r>
          </a:p>
          <a:p>
            <a:pPr lvl="1" eaLnBrk="1" hangingPunct="1"/>
            <a:r>
              <a:rPr lang="en-US" altLang="en-US" sz="2000"/>
              <a:t>Athletic shoes on PE days</a:t>
            </a:r>
          </a:p>
          <a:p>
            <a:pPr lvl="1" eaLnBrk="1" hangingPunct="1"/>
            <a:r>
              <a:rPr lang="en-US" altLang="en-US" sz="2000"/>
              <a:t>Back straps </a:t>
            </a:r>
          </a:p>
          <a:p>
            <a:pPr lvl="1" eaLnBrk="1" hangingPunct="1"/>
            <a:r>
              <a:rPr lang="en-US" altLang="en-US" sz="2000"/>
              <a:t>No flip flops</a:t>
            </a:r>
          </a:p>
          <a:p>
            <a:pPr lvl="1" eaLnBrk="1" hangingPunct="1"/>
            <a:r>
              <a:rPr lang="en-US" altLang="en-US" sz="2000"/>
              <a:t>Closed toe for K-5 always</a:t>
            </a:r>
          </a:p>
          <a:p>
            <a:pPr eaLnBrk="1" hangingPunct="1"/>
            <a:r>
              <a:rPr lang="en-US" altLang="en-US" sz="2000"/>
              <a:t>Modesty Prevails (jewelry, hair color, hair style, accessories)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Student Dress Code</a:t>
            </a:r>
          </a:p>
        </p:txBody>
      </p:sp>
    </p:spTree>
  </p:cSld>
  <p:clrMapOvr>
    <a:masterClrMapping/>
  </p:clrMapOvr>
  <p:transition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/>
              <a:t>Spirit Days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/>
              <a:t>Mondays for K-8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/>
              <a:t>Thursdays, 6-8 grade students may wear jeans, and may also purchase a jersey/hat pass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/>
              <a:t>Fashionable Fridays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/>
              <a:t>Dress down (out of dress code)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/>
              <a:t>Privilege in grades 6, 7, and 8; depends on Crew card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/>
              <a:t>Seven Cs Shirt/Hoodie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/>
              <a:t>Only for students who complete the Deck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/>
              <a:t>Allowed any day</a:t>
            </a:r>
          </a:p>
          <a:p>
            <a:pPr marL="365760" lvl="1" indent="-256032" eaLnBrk="1" fontAlgn="auto" hangingPunct="1">
              <a:spcBef>
                <a:spcPts val="400"/>
              </a:spcBef>
              <a:spcAft>
                <a:spcPts val="0"/>
              </a:spcAft>
              <a:buSzPct val="68000"/>
              <a:buFont typeface="Wingdings 3"/>
              <a:buChar char=""/>
              <a:defRPr/>
            </a:pPr>
            <a:r>
              <a:rPr lang="en-US" sz="2700"/>
              <a:t>Field Trips--</a:t>
            </a:r>
            <a:r>
              <a:rPr lang="en-US" sz="2200"/>
              <a:t>teachers determine dress code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/>
              <a:t>Clothes Closet is open every day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Special Days and Events</a:t>
            </a: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 eaLnBrk="1" hangingPunct="1"/>
            <a:endParaRPr lang="en-US" altLang="en-US"/>
          </a:p>
          <a:p>
            <a:pPr algn="ctr" eaLnBrk="1" hangingPunct="1">
              <a:buFont typeface="Wingdings 3" panose="05040102010807070707" pitchFamily="18" charset="2"/>
              <a:buNone/>
            </a:pPr>
            <a:r>
              <a:rPr lang="en-US" altLang="en-US"/>
              <a:t>Lisa McDonald, Executive Director</a:t>
            </a:r>
          </a:p>
          <a:p>
            <a:pPr algn="ctr" eaLnBrk="1" hangingPunct="1">
              <a:buFont typeface="Wingdings 3" panose="05040102010807070707" pitchFamily="18" charset="2"/>
              <a:buNone/>
            </a:pPr>
            <a:r>
              <a:rPr lang="en-US" altLang="en-US">
                <a:hlinkClick r:id="rId2"/>
              </a:rPr>
              <a:t>lmcdonald@brightenacademy.com</a:t>
            </a:r>
            <a:r>
              <a:rPr lang="en-US" altLang="en-US"/>
              <a:t> </a:t>
            </a:r>
          </a:p>
          <a:p>
            <a:pPr algn="ctr" eaLnBrk="1" hangingPunct="1">
              <a:buFont typeface="Wingdings 3" panose="05040102010807070707" pitchFamily="18" charset="2"/>
              <a:buNone/>
            </a:pPr>
            <a:r>
              <a:rPr lang="en-US" altLang="en-US"/>
              <a:t>Connie Arnold, Assistant Director</a:t>
            </a:r>
          </a:p>
          <a:p>
            <a:pPr algn="ctr" eaLnBrk="1" hangingPunct="1">
              <a:buFont typeface="Wingdings 3" panose="05040102010807070707" pitchFamily="18" charset="2"/>
              <a:buNone/>
            </a:pPr>
            <a:r>
              <a:rPr lang="en-US" altLang="en-US">
                <a:hlinkClick r:id="rId3"/>
              </a:rPr>
              <a:t>carnold@brightenacademy.com</a:t>
            </a:r>
            <a:r>
              <a:rPr lang="en-US" altLang="en-US"/>
              <a:t> </a:t>
            </a:r>
          </a:p>
          <a:p>
            <a:pPr algn="ctr" eaLnBrk="1" hangingPunct="1">
              <a:buFont typeface="Wingdings 3" panose="05040102010807070707" pitchFamily="18" charset="2"/>
              <a:buNone/>
            </a:pPr>
            <a:r>
              <a:rPr lang="en-US" altLang="en-US"/>
              <a:t>Kelly Bemus, Operations Administrator</a:t>
            </a:r>
          </a:p>
          <a:p>
            <a:pPr algn="ctr" eaLnBrk="1" hangingPunct="1">
              <a:buFont typeface="Wingdings 3" panose="05040102010807070707" pitchFamily="18" charset="2"/>
              <a:buNone/>
            </a:pPr>
            <a:r>
              <a:rPr lang="en-US" altLang="en-US">
                <a:hlinkClick r:id="rId4"/>
              </a:rPr>
              <a:t>kbemus@brightenacademy.com</a:t>
            </a:r>
            <a:r>
              <a:rPr lang="en-US" altLang="en-US"/>
              <a:t> </a:t>
            </a:r>
          </a:p>
          <a:p>
            <a:pPr algn="ctr" eaLnBrk="1" hangingPunct="1">
              <a:buFont typeface="Wingdings 3" panose="05040102010807070707" pitchFamily="18" charset="2"/>
              <a:buNone/>
            </a:pPr>
            <a:r>
              <a:rPr lang="en-US" altLang="en-US"/>
              <a:t>Angi Andrews, Business and Student Services Manager</a:t>
            </a:r>
          </a:p>
          <a:p>
            <a:pPr algn="ctr" eaLnBrk="1" hangingPunct="1">
              <a:buFont typeface="Wingdings 3" panose="05040102010807070707" pitchFamily="18" charset="2"/>
              <a:buNone/>
            </a:pPr>
            <a:r>
              <a:rPr lang="en-US" altLang="en-US">
                <a:hlinkClick r:id="rId5"/>
              </a:rPr>
              <a:t>aandrews@brightenacademy.com</a:t>
            </a:r>
            <a:r>
              <a:rPr lang="en-US" altLang="en-US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Administrative Team</a:t>
            </a:r>
          </a:p>
        </p:txBody>
      </p:sp>
    </p:spTree>
  </p:cSld>
  <p:clrMapOvr>
    <a:masterClrMapping/>
  </p:clrMapOvr>
  <p:transition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Excused Absences</a:t>
            </a:r>
          </a:p>
          <a:p>
            <a:pPr lvl="1" eaLnBrk="1" hangingPunct="1"/>
            <a:r>
              <a:rPr lang="en-US" altLang="en-US"/>
              <a:t>Written excuse</a:t>
            </a:r>
          </a:p>
          <a:p>
            <a:pPr lvl="1" eaLnBrk="1" hangingPunct="1"/>
            <a:r>
              <a:rPr lang="en-US" altLang="en-US"/>
              <a:t>Make up work </a:t>
            </a:r>
          </a:p>
          <a:p>
            <a:pPr lvl="1" eaLnBrk="1" hangingPunct="1"/>
            <a:r>
              <a:rPr lang="en-US" altLang="en-US"/>
              <a:t>Doctor’s note required for more than 3 days </a:t>
            </a:r>
          </a:p>
          <a:p>
            <a:pPr eaLnBrk="1" hangingPunct="1"/>
            <a:r>
              <a:rPr lang="en-US" altLang="en-US"/>
              <a:t>Unexcused Absences</a:t>
            </a:r>
          </a:p>
          <a:p>
            <a:pPr lvl="1" eaLnBrk="1" hangingPunct="1"/>
            <a:r>
              <a:rPr lang="en-US" altLang="en-US"/>
              <a:t>Possible Behavior Referral</a:t>
            </a:r>
          </a:p>
          <a:p>
            <a:pPr lvl="1" eaLnBrk="1" hangingPunct="1"/>
            <a:r>
              <a:rPr lang="en-US" altLang="en-US"/>
              <a:t>Notification to administration after 5 unexcused absences</a:t>
            </a:r>
          </a:p>
          <a:p>
            <a:pPr eaLnBrk="1" hangingPunct="1"/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Student Attendance</a:t>
            </a:r>
          </a:p>
        </p:txBody>
      </p:sp>
    </p:spTree>
  </p:cSld>
  <p:clrMapOvr>
    <a:masterClrMapping/>
  </p:clrMapOvr>
  <p:transition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400"/>
              <a:t>Student may bring lunch</a:t>
            </a:r>
          </a:p>
          <a:p>
            <a:pPr eaLnBrk="1" hangingPunct="1"/>
            <a:r>
              <a:rPr lang="en-US" altLang="en-US" sz="2400"/>
              <a:t>Student may purchase lunch</a:t>
            </a:r>
          </a:p>
          <a:p>
            <a:pPr lvl="1" eaLnBrk="1" hangingPunct="1"/>
            <a:r>
              <a:rPr lang="en-US" altLang="en-US" sz="2400"/>
              <a:t>Daily choices, hot and cold</a:t>
            </a:r>
          </a:p>
          <a:p>
            <a:pPr lvl="1" eaLnBrk="1" hangingPunct="1"/>
            <a:r>
              <a:rPr lang="en-US" altLang="en-US" sz="2400"/>
              <a:t>$3.10 meal, includes milk</a:t>
            </a:r>
          </a:p>
          <a:p>
            <a:pPr lvl="1" eaLnBrk="1" hangingPunct="1"/>
            <a:r>
              <a:rPr lang="en-US" altLang="en-US" sz="2400"/>
              <a:t>Manage student accounts and make deposits at </a:t>
            </a:r>
            <a:r>
              <a:rPr lang="en-US" altLang="en-US" sz="2400">
                <a:hlinkClick r:id="rId2"/>
              </a:rPr>
              <a:t>www.SLAlunch.com</a:t>
            </a:r>
            <a:r>
              <a:rPr lang="en-US" altLang="en-US" sz="2400"/>
              <a:t> </a:t>
            </a:r>
            <a:endParaRPr lang="en-US" altLang="en-US" sz="2200"/>
          </a:p>
          <a:p>
            <a:pPr eaLnBrk="1" hangingPunct="1"/>
            <a:r>
              <a:rPr lang="en-US" altLang="en-US" sz="2400"/>
              <a:t>Early Release Days</a:t>
            </a:r>
          </a:p>
          <a:p>
            <a:pPr lvl="1" eaLnBrk="1" hangingPunct="1"/>
            <a:r>
              <a:rPr lang="en-US" altLang="en-US" sz="2400"/>
              <a:t>Lunch is served on an alternate schedule</a:t>
            </a:r>
          </a:p>
          <a:p>
            <a:pPr eaLnBrk="1" hangingPunct="1"/>
            <a:r>
              <a:rPr lang="en-US" altLang="en-US" sz="2400"/>
              <a:t>Charge</a:t>
            </a:r>
            <a:r>
              <a:rPr lang="en-US" altLang="en-US" sz="2800"/>
              <a:t> </a:t>
            </a:r>
            <a:r>
              <a:rPr lang="en-US" altLang="en-US" sz="2400"/>
              <a:t>Policy--$8.00 limit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Lunch Options</a:t>
            </a:r>
          </a:p>
        </p:txBody>
      </p:sp>
    </p:spTree>
  </p:cSld>
  <p:clrMapOvr>
    <a:masterClrMapping/>
  </p:clrMapOvr>
  <p:transition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BACS participates in NSLP</a:t>
            </a:r>
          </a:p>
          <a:p>
            <a:r>
              <a:rPr lang="en-US" altLang="en-US"/>
              <a:t>New application needed for free/reduced lunch asap to prevent charges</a:t>
            </a:r>
          </a:p>
          <a:p>
            <a:r>
              <a:rPr lang="en-US" altLang="en-US"/>
              <a:t>Additional charges:</a:t>
            </a:r>
          </a:p>
          <a:p>
            <a:pPr lvl="1"/>
            <a:r>
              <a:rPr lang="en-US" altLang="en-US" sz="2000"/>
              <a:t>Separate/additional milk and juice $.75</a:t>
            </a:r>
          </a:p>
          <a:p>
            <a:pPr lvl="1"/>
            <a:r>
              <a:rPr lang="en-US" altLang="en-US"/>
              <a:t>Cereal bar $1.00</a:t>
            </a:r>
          </a:p>
          <a:p>
            <a:pPr lvl="1"/>
            <a:r>
              <a:rPr lang="en-US" altLang="en-US"/>
              <a:t>Side salad (without entrée)</a:t>
            </a:r>
          </a:p>
          <a:p>
            <a:pPr lvl="1"/>
            <a:r>
              <a:rPr lang="en-US" altLang="en-US"/>
              <a:t>Not covered by the GA free/reduced policy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NSLP Info</a:t>
            </a:r>
          </a:p>
        </p:txBody>
      </p:sp>
    </p:spTree>
  </p:cSld>
  <p:clrMapOvr>
    <a:masterClrMapping/>
  </p:clrMapOvr>
  <p:transition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2"/>
          <p:cNvSpPr>
            <a:spLocks noGrp="1"/>
          </p:cNvSpPr>
          <p:nvPr>
            <p:ph idx="1"/>
          </p:nvPr>
        </p:nvSpPr>
        <p:spPr>
          <a:xfrm>
            <a:off x="600892" y="1295400"/>
            <a:ext cx="8325394" cy="4525963"/>
          </a:xfrm>
        </p:spPr>
        <p:txBody>
          <a:bodyPr/>
          <a:lstStyle/>
          <a:p>
            <a:pPr eaLnBrk="1" hangingPunct="1"/>
            <a:r>
              <a:rPr lang="en-US" altLang="en-US" dirty="0"/>
              <a:t>Registration fee </a:t>
            </a:r>
            <a:r>
              <a:rPr lang="en-US" altLang="en-US" dirty="0" smtClean="0"/>
              <a:t>per student</a:t>
            </a:r>
            <a:endParaRPr lang="en-US" altLang="en-US" dirty="0"/>
          </a:p>
          <a:p>
            <a:pPr eaLnBrk="1" hangingPunct="1"/>
            <a:r>
              <a:rPr lang="en-US" altLang="en-US" dirty="0"/>
              <a:t>Limited spots available</a:t>
            </a:r>
          </a:p>
          <a:p>
            <a:pPr eaLnBrk="1" hangingPunct="1"/>
            <a:r>
              <a:rPr lang="en-US" altLang="en-US" dirty="0" smtClean="0"/>
              <a:t>Hours: 6:00 every day</a:t>
            </a:r>
          </a:p>
          <a:p>
            <a:pPr eaLnBrk="1" hangingPunct="1"/>
            <a:r>
              <a:rPr lang="en-US" altLang="en-US" dirty="0" smtClean="0"/>
              <a:t>Snack </a:t>
            </a:r>
            <a:r>
              <a:rPr lang="en-US" altLang="en-US" dirty="0"/>
              <a:t>every day</a:t>
            </a:r>
          </a:p>
          <a:p>
            <a:pPr eaLnBrk="1" hangingPunct="1"/>
            <a:r>
              <a:rPr lang="en-US" altLang="en-US" dirty="0"/>
              <a:t>Homework help</a:t>
            </a:r>
          </a:p>
          <a:p>
            <a:pPr eaLnBrk="1" hangingPunct="1"/>
            <a:r>
              <a:rPr lang="en-US" altLang="en-US" dirty="0" smtClean="0"/>
              <a:t>Weekly fees apply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No drop ins</a:t>
            </a:r>
          </a:p>
          <a:p>
            <a:pPr lvl="1" eaLnBrk="1" hangingPunct="1"/>
            <a:r>
              <a:rPr lang="en-US" altLang="en-US" dirty="0"/>
              <a:t>Wednesdays </a:t>
            </a:r>
            <a:r>
              <a:rPr lang="en-US" altLang="en-US" dirty="0" smtClean="0"/>
              <a:t>only option</a:t>
            </a:r>
            <a:endParaRPr lang="en-US" altLang="en-US" dirty="0"/>
          </a:p>
          <a:p>
            <a:pPr eaLnBrk="1" hangingPunct="1"/>
            <a:r>
              <a:rPr lang="en-US" altLang="en-US" dirty="0"/>
              <a:t>Prepaid </a:t>
            </a:r>
            <a:r>
              <a:rPr lang="en-US" altLang="en-US" dirty="0" smtClean="0"/>
              <a:t>program (payments accepted on myschoolbucks.com)</a:t>
            </a: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After School Program</a:t>
            </a:r>
          </a:p>
        </p:txBody>
      </p:sp>
    </p:spTree>
  </p:cSld>
  <p:clrMapOvr>
    <a:masterClrMapping/>
  </p:clrMapOvr>
  <p:transition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ontent Placeholder 1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184404143"/>
              </p:ext>
            </p:extLst>
          </p:nvPr>
        </p:nvSpPr>
        <p:spPr/>
        <p:txBody>
          <a:bodyPr/>
          <a:lstStyle/>
          <a:p>
            <a:pPr indent="-255270">
              <a:defRPr/>
            </a:pPr>
            <a:r>
              <a:rPr lang="en-US" altLang="en-US"/>
              <a:t>Club sign up—coming late August</a:t>
            </a:r>
            <a:endParaRPr lang="en-US"/>
          </a:p>
          <a:p>
            <a:pPr indent="-255270">
              <a:defRPr/>
            </a:pPr>
            <a:r>
              <a:rPr lang="en-US" altLang="en-US"/>
              <a:t>Book Fairs</a:t>
            </a:r>
            <a:endParaRPr lang="en-US" altLang="en-US">
              <a:cs typeface="Lucida Sans Unicode"/>
            </a:endParaRPr>
          </a:p>
          <a:p>
            <a:pPr indent="-255270">
              <a:defRPr/>
            </a:pPr>
            <a:r>
              <a:rPr lang="en-US" altLang="en-US"/>
              <a:t>School events calendar</a:t>
            </a:r>
            <a:endParaRPr lang="en-US" altLang="en-US">
              <a:cs typeface="Lucida Sans Unicode"/>
            </a:endParaRPr>
          </a:p>
          <a:p>
            <a:pPr indent="-255270">
              <a:defRPr/>
            </a:pPr>
            <a:r>
              <a:rPr lang="en-US" altLang="en-US"/>
              <a:t>Governing board meetings—very informative</a:t>
            </a:r>
            <a:endParaRPr lang="en-US" altLang="en-US">
              <a:cs typeface="Lucida Sans Unicode"/>
            </a:endParaRPr>
          </a:p>
          <a:p>
            <a:pPr indent="-255270">
              <a:defRPr/>
            </a:pPr>
            <a:r>
              <a:rPr lang="en-US" altLang="en-US"/>
              <a:t>Governing board work sessions—come and join a committee</a:t>
            </a:r>
            <a:endParaRPr lang="en-US" altLang="en-US">
              <a:cs typeface="Lucida Sans Unicode"/>
            </a:endParaRPr>
          </a:p>
          <a:p>
            <a:pPr indent="-255270">
              <a:defRPr/>
            </a:pPr>
            <a:r>
              <a:rPr lang="en-US" altLang="en-US"/>
              <a:t>Refer to the parent handbook for full details</a:t>
            </a:r>
            <a:endParaRPr lang="en-US" altLang="en-US">
              <a:cs typeface="Lucida Sans Unicode"/>
            </a:endParaRPr>
          </a:p>
          <a:p>
            <a:pPr indent="-255270">
              <a:defRPr/>
            </a:pPr>
            <a:r>
              <a:rPr lang="en-US" altLang="en-US">
                <a:cs typeface="Lucida Sans Unicode"/>
              </a:rPr>
              <a:t>Myschoolbucks.com--payment portal—sign up details coming soon</a:t>
            </a:r>
          </a:p>
          <a:p>
            <a:pPr marL="109220" indent="0">
              <a:buFont typeface="Wingdings 3" panose="05040102010807070707" pitchFamily="18" charset="2"/>
              <a:buNone/>
              <a:defRPr/>
            </a:pPr>
            <a:endParaRPr lang="en-US" altLang="en-US">
              <a:cs typeface="Lucida Sans Unicode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Miscellaneous Information </a:t>
            </a:r>
          </a:p>
        </p:txBody>
      </p:sp>
    </p:spTree>
  </p:cSld>
  <p:clrMapOvr>
    <a:masterClrMapping/>
  </p:clrMapOvr>
  <p:transition>
    <p:wipe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ontent Placeholder 1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1802167337"/>
              </p:ext>
            </p:extLst>
          </p:nvPr>
        </p:nvSpPr>
        <p:spPr>
          <a:xfrm>
            <a:off x="457200" y="1481138"/>
            <a:ext cx="8603106" cy="4525962"/>
          </a:xfrm>
        </p:spPr>
        <p:txBody>
          <a:bodyPr/>
          <a:lstStyle/>
          <a:p>
            <a:pPr indent="-255270">
              <a:buChar char="•"/>
              <a:defRPr/>
            </a:pPr>
            <a:r>
              <a:rPr lang="en-US"/>
              <a:t>Office Hours: </a:t>
            </a:r>
            <a:r>
              <a:rPr lang="en-US" sz="2400" b="1" err="1"/>
              <a:t>MTThF</a:t>
            </a:r>
            <a:r>
              <a:rPr lang="en-US" sz="2400" b="1"/>
              <a:t> 7:10-4:00    Wed. 7:10-2:00</a:t>
            </a:r>
            <a:endParaRPr lang="en-US" sz="2400" b="1">
              <a:cs typeface="Lucida Sans Unicode"/>
            </a:endParaRPr>
          </a:p>
          <a:p>
            <a:pPr indent="-255270">
              <a:defRPr/>
            </a:pPr>
            <a:r>
              <a:rPr lang="en-US"/>
              <a:t>5897 </a:t>
            </a:r>
            <a:r>
              <a:rPr lang="en-US" err="1"/>
              <a:t>Prestley</a:t>
            </a:r>
            <a:r>
              <a:rPr lang="en-US"/>
              <a:t> Mill Road</a:t>
            </a:r>
          </a:p>
          <a:p>
            <a:pPr marL="109220" indent="0">
              <a:buNone/>
              <a:defRPr/>
            </a:pPr>
            <a:r>
              <a:rPr lang="en-US"/>
              <a:t>  Douglasville, GA 30135</a:t>
            </a:r>
            <a:endParaRPr lang="en-US">
              <a:cs typeface="Lucida Sans Unicode"/>
            </a:endParaRPr>
          </a:p>
          <a:p>
            <a:pPr indent="-255270">
              <a:defRPr/>
            </a:pPr>
            <a:r>
              <a:rPr lang="en-US"/>
              <a:t>Phone:  770-615-3680</a:t>
            </a:r>
            <a:endParaRPr lang="en-US">
              <a:cs typeface="Lucida Sans Unicode"/>
            </a:endParaRPr>
          </a:p>
          <a:p>
            <a:pPr marL="620395" lvl="1">
              <a:defRPr/>
            </a:pPr>
            <a:r>
              <a:rPr lang="en-US"/>
              <a:t>Choose from the options</a:t>
            </a:r>
            <a:endParaRPr lang="en-US">
              <a:cs typeface="Lucida Sans Unicode"/>
            </a:endParaRPr>
          </a:p>
          <a:p>
            <a:pPr indent="-255270">
              <a:defRPr/>
            </a:pPr>
            <a:r>
              <a:rPr lang="en-US"/>
              <a:t>Fax:  770-575-3614</a:t>
            </a:r>
            <a:endParaRPr lang="en-US">
              <a:cs typeface="Lucida Sans Unicode"/>
            </a:endParaRPr>
          </a:p>
          <a:p>
            <a:pPr indent="-255270">
              <a:defRPr/>
            </a:pPr>
            <a:r>
              <a:rPr lang="en-US" altLang="en-US">
                <a:hlinkClick r:id="rId2"/>
              </a:rPr>
              <a:t>www.brightenacademy.com</a:t>
            </a:r>
            <a:endParaRPr lang="en-US" altLang="en-US">
              <a:cs typeface="Lucida Sans Unicode"/>
            </a:endParaRPr>
          </a:p>
          <a:p>
            <a:pPr indent="-255270">
              <a:defRPr/>
            </a:pPr>
            <a:r>
              <a:rPr lang="en-US" altLang="en-US"/>
              <a:t>Volunteer hours: </a:t>
            </a:r>
            <a:endParaRPr lang="en-US" altLang="en-US">
              <a:cs typeface="Lucida Sans Unicode"/>
            </a:endParaRPr>
          </a:p>
          <a:p>
            <a:pPr marL="620395" lvl="1">
              <a:defRPr/>
            </a:pPr>
            <a:r>
              <a:rPr lang="en-US" altLang="en-US"/>
              <a:t>Contact the front office</a:t>
            </a:r>
            <a:endParaRPr lang="en-US" altLang="en-US">
              <a:cs typeface="Lucida Sans Unicode"/>
            </a:endParaRPr>
          </a:p>
          <a:p>
            <a:pPr marL="620395" lvl="1">
              <a:defRPr/>
            </a:pPr>
            <a:r>
              <a:rPr lang="en-US" altLang="en-US">
                <a:hlinkClick r:id="rId3"/>
              </a:rPr>
              <a:t>www.trackitforward.com</a:t>
            </a:r>
            <a:r>
              <a:rPr lang="en-US" altLang="en-US">
                <a:solidFill>
                  <a:srgbClr val="7030A0"/>
                </a:solidFill>
              </a:rPr>
              <a:t> </a:t>
            </a:r>
            <a:endParaRPr lang="en-US" altLang="en-US">
              <a:solidFill>
                <a:srgbClr val="7030A0"/>
              </a:solidFill>
              <a:cs typeface="Lucida Sans Unicode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Contact Us</a:t>
            </a:r>
          </a:p>
        </p:txBody>
      </p:sp>
    </p:spTree>
  </p:cSld>
  <p:clrMapOvr>
    <a:masterClrMapping/>
  </p:clrMapOvr>
  <p:transition>
    <p:wipe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878400182"/>
              </p:ext>
            </p:extLst>
          </p:nvPr>
        </p:nvSpPr>
        <p:spPr>
          <a:xfrm>
            <a:off x="457200" y="1481138"/>
            <a:ext cx="8229600" cy="2405062"/>
          </a:xfrm>
          <a:noFill/>
        </p:spPr>
        <p:txBody>
          <a:bodyPr/>
          <a:lstStyle/>
          <a:p>
            <a:pPr indent="-255270">
              <a:buChar char="•"/>
              <a:defRPr/>
            </a:pPr>
            <a:r>
              <a:rPr lang="en-US" altLang="en-US" dirty="0"/>
              <a:t>ASP—Erin </a:t>
            </a:r>
            <a:r>
              <a:rPr lang="en-US" altLang="en-US" dirty="0" err="1"/>
              <a:t>Cheak</a:t>
            </a:r>
            <a:r>
              <a:rPr lang="en-US" altLang="en-US" dirty="0"/>
              <a:t> </a:t>
            </a:r>
            <a:r>
              <a:rPr lang="en-US" altLang="en-US" dirty="0">
                <a:hlinkClick r:id="rId2"/>
              </a:rPr>
              <a:t>echeak@brightenacademy.com</a:t>
            </a:r>
            <a:endParaRPr lang="en-US" altLang="en-US" dirty="0">
              <a:cs typeface="Lucida Sans Unicode"/>
            </a:endParaRPr>
          </a:p>
          <a:p>
            <a:pPr indent="-255270">
              <a:defRPr/>
            </a:pPr>
            <a:r>
              <a:rPr lang="en-US" altLang="en-US" dirty="0"/>
              <a:t>Staff—first initial last name (no spaces) @brightenacademy.com </a:t>
            </a:r>
            <a:endParaRPr lang="en-US" altLang="en-US" dirty="0">
              <a:cs typeface="Lucida Sans Unicode"/>
            </a:endParaRPr>
          </a:p>
          <a:p>
            <a:pPr indent="-255270">
              <a:defRPr/>
            </a:pPr>
            <a:r>
              <a:rPr lang="en-US" altLang="en-US" dirty="0">
                <a:cs typeface="Lucida Sans Unicode"/>
              </a:rPr>
              <a:t>Office Hours: </a:t>
            </a:r>
          </a:p>
          <a:p>
            <a:pPr indent="-255270">
              <a:defRPr/>
            </a:pPr>
            <a:r>
              <a:rPr lang="en-US" altLang="en-US" dirty="0" err="1">
                <a:cs typeface="Lucida Sans Unicode"/>
              </a:rPr>
              <a:t>MTThF</a:t>
            </a:r>
            <a:r>
              <a:rPr lang="en-US" altLang="en-US" dirty="0">
                <a:cs typeface="Lucida Sans Unicode"/>
              </a:rPr>
              <a:t> 7:10-4:00</a:t>
            </a:r>
            <a:endParaRPr lang="en-US" dirty="0"/>
          </a:p>
          <a:p>
            <a:pPr indent="-255270">
              <a:defRPr/>
            </a:pPr>
            <a:r>
              <a:rPr lang="en-US" altLang="en-US" dirty="0">
                <a:cs typeface="Lucida Sans Unicode"/>
              </a:rPr>
              <a:t>Wed. </a:t>
            </a:r>
            <a:r>
              <a:rPr lang="en-US" altLang="en-US" smtClean="0">
                <a:cs typeface="Lucida Sans Unicode"/>
              </a:rPr>
              <a:t>7:10-2:00</a:t>
            </a:r>
            <a:endParaRPr lang="en-US" sz="4100"/>
          </a:p>
          <a:p>
            <a:pPr marL="109220" indent="0">
              <a:buNone/>
              <a:defRPr/>
            </a:pPr>
            <a:endParaRPr lang="en-US" sz="4100" dirty="0"/>
          </a:p>
          <a:p>
            <a:pPr marL="109220" indent="0">
              <a:buFont typeface="Wingdings 3" panose="05040102010807070707" pitchFamily="18" charset="2"/>
              <a:buNone/>
              <a:defRPr/>
            </a:pPr>
            <a:r>
              <a:rPr lang="en-US" sz="4100" dirty="0"/>
              <a:t>Questions?</a:t>
            </a:r>
            <a:endParaRPr lang="en-US" sz="4100" dirty="0">
              <a:cs typeface="Lucida Sans Unicode"/>
            </a:endParaRPr>
          </a:p>
          <a:p>
            <a:pPr indent="-255270">
              <a:defRPr/>
            </a:pPr>
            <a:endParaRPr lang="en-US" dirty="0">
              <a:cs typeface="Lucida Sans Unicode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Contact Us</a:t>
            </a:r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pPr indent="7938" eaLnBrk="1" hangingPunct="1">
              <a:buFontTx/>
              <a:buNone/>
            </a:pPr>
            <a:r>
              <a:rPr lang="en-US" altLang="en-US" b="1" i="1"/>
              <a:t>The mission of Brighten Academy is to provide a productive learning environment with a highly qualified staff committed to using an innovative, research-based instructional model that produces measured growth in every student every year.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Brighten Academy’s Mission</a:t>
            </a:r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  <p:extLst>
              <p:ext uri="{D42A27DB-BD31-4B8C-83A1-F6EECF244321}">
                <p14:modId xmlns:p14="http://schemas.microsoft.com/office/powerpoint/2010/main" val="1838586370"/>
              </p:ext>
            </p:extLst>
          </p:nvPr>
        </p:nvSpPr>
        <p:spPr>
          <a:xfrm>
            <a:off x="685800" y="1417638"/>
            <a:ext cx="7467600" cy="4343400"/>
          </a:xfrm>
        </p:spPr>
        <p:txBody>
          <a:bodyPr/>
          <a:lstStyle/>
          <a:p>
            <a:pPr indent="-255270" eaLnBrk="1" hangingPunct="1">
              <a:lnSpc>
                <a:spcPct val="80000"/>
              </a:lnSpc>
            </a:pPr>
            <a:r>
              <a:rPr lang="en-US" altLang="en-US" sz="2400"/>
              <a:t>Charter schools--non-profit public schools</a:t>
            </a:r>
          </a:p>
          <a:p>
            <a:pPr marL="620395" lvl="1" eaLnBrk="1" hangingPunct="1">
              <a:lnSpc>
                <a:spcPct val="80000"/>
              </a:lnSpc>
            </a:pPr>
            <a:r>
              <a:rPr lang="en-US" altLang="en-US" sz="2000"/>
              <a:t>publicly funded by federal, state, and local education funds</a:t>
            </a:r>
            <a:endParaRPr lang="en-US" altLang="en-US" sz="2000">
              <a:cs typeface="Lucida Sans Unicode"/>
            </a:endParaRPr>
          </a:p>
          <a:p>
            <a:pPr marL="620395" lvl="1" eaLnBrk="1" hangingPunct="1">
              <a:lnSpc>
                <a:spcPct val="80000"/>
              </a:lnSpc>
            </a:pPr>
            <a:r>
              <a:rPr lang="en-US" altLang="en-US" sz="2000"/>
              <a:t>may not charge tuition</a:t>
            </a:r>
            <a:endParaRPr lang="en-US" altLang="en-US" sz="2000">
              <a:cs typeface="Lucida Sans Unicode"/>
            </a:endParaRPr>
          </a:p>
          <a:p>
            <a:pPr indent="-255270" eaLnBrk="1" hangingPunct="1">
              <a:lnSpc>
                <a:spcPct val="80000"/>
              </a:lnSpc>
            </a:pPr>
            <a:r>
              <a:rPr lang="en-US" altLang="en-US" sz="2400"/>
              <a:t>Charter schools may request waivers from any state or local rule, regulation, policy, or procedure relating to schools in the district. </a:t>
            </a:r>
            <a:endParaRPr lang="en-US" altLang="en-US" sz="2400">
              <a:cs typeface="Lucida Sans Unicode"/>
            </a:endParaRPr>
          </a:p>
          <a:p>
            <a:pPr indent="-255270" eaLnBrk="1" hangingPunct="1">
              <a:lnSpc>
                <a:spcPct val="80000"/>
              </a:lnSpc>
            </a:pPr>
            <a:r>
              <a:rPr lang="en-US" altLang="en-US" sz="2400"/>
              <a:t>Bound by contract to be held accountable for meeting the performance-based objectives specified in the charter (according to the Charter Schools Act of 1998, as amended)</a:t>
            </a:r>
            <a:endParaRPr lang="en-US" altLang="en-US" sz="2400">
              <a:cs typeface="Lucida Sans Unicode"/>
            </a:endParaRPr>
          </a:p>
          <a:p>
            <a:pPr indent="-255270" eaLnBrk="1" hangingPunct="1">
              <a:lnSpc>
                <a:spcPct val="80000"/>
              </a:lnSpc>
            </a:pPr>
            <a:r>
              <a:rPr lang="en-US" altLang="en-US" sz="2400"/>
              <a:t>BA--authorized by the Douglas County School Board</a:t>
            </a:r>
            <a:endParaRPr lang="en-US" altLang="en-US" sz="2400">
              <a:cs typeface="Lucida Sans Unicode"/>
            </a:endParaRPr>
          </a:p>
          <a:p>
            <a:pPr indent="-255270" eaLnBrk="1" hangingPunct="1">
              <a:lnSpc>
                <a:spcPct val="80000"/>
              </a:lnSpc>
            </a:pPr>
            <a:r>
              <a:rPr lang="en-US" altLang="en-US" sz="2400"/>
              <a:t>State Board of Education also approves charters</a:t>
            </a:r>
            <a:endParaRPr lang="en-US" altLang="en-US" sz="2400">
              <a:cs typeface="Lucida Sans Unicode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22860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FAQ about CHARTER SCHOOLS</a:t>
            </a:r>
            <a:br>
              <a:rPr lang="en-US" sz="4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400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  <p:extLst>
              <p:ext uri="{D42A27DB-BD31-4B8C-83A1-F6EECF244321}">
                <p14:modId xmlns:p14="http://schemas.microsoft.com/office/powerpoint/2010/main" val="2007893106"/>
              </p:ext>
            </p:extLst>
          </p:nvPr>
        </p:nvSpPr>
        <p:spPr>
          <a:xfrm>
            <a:off x="457200" y="1417638"/>
            <a:ext cx="8229600" cy="4546712"/>
          </a:xfrm>
        </p:spPr>
        <p:txBody>
          <a:bodyPr/>
          <a:lstStyle/>
          <a:p>
            <a:pPr indent="-255270" eaLnBrk="1" hangingPunct="1">
              <a:lnSpc>
                <a:spcPct val="80000"/>
              </a:lnSpc>
            </a:pPr>
            <a:r>
              <a:rPr lang="en-US" altLang="en-US" sz="2400"/>
              <a:t>BA—residents of Douglas County </a:t>
            </a:r>
            <a:endParaRPr lang="en-US" sz="2400"/>
          </a:p>
          <a:p>
            <a:pPr indent="-255270" eaLnBrk="1" hangingPunct="1">
              <a:lnSpc>
                <a:spcPct val="80000"/>
              </a:lnSpc>
            </a:pPr>
            <a:r>
              <a:rPr lang="en-US" altLang="en-US" sz="2400"/>
              <a:t>Lottery takes place if more enrollees than openings</a:t>
            </a:r>
            <a:endParaRPr lang="en-US" altLang="en-US" sz="2400">
              <a:cs typeface="Lucida Sans Unicode"/>
            </a:endParaRPr>
          </a:p>
          <a:p>
            <a:pPr indent="-255270" eaLnBrk="1" hangingPunct="1">
              <a:lnSpc>
                <a:spcPct val="80000"/>
              </a:lnSpc>
            </a:pPr>
            <a:r>
              <a:rPr lang="en-US" altLang="en-US" sz="2400"/>
              <a:t>Governed by independent Governing Board </a:t>
            </a:r>
            <a:endParaRPr lang="en-US" altLang="en-US" sz="2400">
              <a:cs typeface="Lucida Sans Unicode"/>
            </a:endParaRPr>
          </a:p>
          <a:p>
            <a:pPr marL="620395" lvl="1" eaLnBrk="1" hangingPunct="1">
              <a:lnSpc>
                <a:spcPct val="80000"/>
              </a:lnSpc>
            </a:pPr>
            <a:r>
              <a:rPr lang="en-US" altLang="en-US" sz="2400"/>
              <a:t>majority of parents </a:t>
            </a:r>
            <a:endParaRPr lang="en-US" altLang="en-US" sz="2400">
              <a:cs typeface="Lucida Sans Unicode"/>
            </a:endParaRPr>
          </a:p>
          <a:p>
            <a:pPr marL="620395" lvl="1" eaLnBrk="1" hangingPunct="1">
              <a:lnSpc>
                <a:spcPct val="80000"/>
              </a:lnSpc>
            </a:pPr>
            <a:r>
              <a:rPr lang="en-US" altLang="en-US" sz="2400"/>
              <a:t>representation from the community </a:t>
            </a:r>
            <a:endParaRPr lang="en-US" altLang="en-US" sz="2400">
              <a:cs typeface="Lucida Sans Unicode"/>
            </a:endParaRPr>
          </a:p>
          <a:p>
            <a:pPr marL="620395" lvl="1" eaLnBrk="1" hangingPunct="1">
              <a:lnSpc>
                <a:spcPct val="80000"/>
              </a:lnSpc>
            </a:pPr>
            <a:r>
              <a:rPr lang="en-US" altLang="en-US" sz="2400"/>
              <a:t>school staff </a:t>
            </a:r>
            <a:endParaRPr lang="en-US" altLang="en-US" sz="2400">
              <a:cs typeface="Lucida Sans Unicode"/>
            </a:endParaRPr>
          </a:p>
          <a:p>
            <a:pPr indent="-255270" eaLnBrk="1" hangingPunct="1">
              <a:lnSpc>
                <a:spcPct val="80000"/>
              </a:lnSpc>
            </a:pPr>
            <a:r>
              <a:rPr lang="en-US" altLang="en-US" sz="2400"/>
              <a:t>Operate like a business--must demonstrate fiscal responsibility.</a:t>
            </a:r>
            <a:endParaRPr lang="en-US" altLang="en-US" sz="2400">
              <a:cs typeface="Lucida Sans Unicode"/>
            </a:endParaRPr>
          </a:p>
          <a:p>
            <a:pPr indent="-255270" eaLnBrk="1" hangingPunct="1">
              <a:lnSpc>
                <a:spcPct val="80000"/>
              </a:lnSpc>
            </a:pPr>
            <a:r>
              <a:rPr lang="en-US" altLang="en-US" sz="2400"/>
              <a:t>Often offer unique instructional approaches </a:t>
            </a:r>
            <a:endParaRPr lang="en-US" altLang="en-US" sz="2400">
              <a:cs typeface="Lucida Sans Unicode"/>
            </a:endParaRPr>
          </a:p>
          <a:p>
            <a:pPr indent="-255270" eaLnBrk="1" hangingPunct="1">
              <a:lnSpc>
                <a:spcPct val="80000"/>
              </a:lnSpc>
            </a:pPr>
            <a:r>
              <a:rPr lang="en-US" altLang="en-US" sz="2400"/>
              <a:t>Use creative ways to improve student achievement and learning.</a:t>
            </a:r>
            <a:endParaRPr lang="en-US" altLang="en-US" sz="2400">
              <a:cs typeface="Lucida Sans Unicode"/>
            </a:endParaRPr>
          </a:p>
          <a:p>
            <a:pPr indent="-255270" eaLnBrk="1" hangingPunct="1">
              <a:lnSpc>
                <a:spcPct val="80000"/>
              </a:lnSpc>
              <a:buFontTx/>
              <a:buNone/>
            </a:pPr>
            <a:endParaRPr lang="en-US" altLang="en-US" sz="2400">
              <a:cs typeface="Lucida Sans Unicode"/>
            </a:endParaRPr>
          </a:p>
          <a:p>
            <a:pPr indent="-255270" eaLnBrk="1" hangingPunct="1">
              <a:lnSpc>
                <a:spcPct val="80000"/>
              </a:lnSpc>
            </a:pPr>
            <a:endParaRPr lang="en-US" altLang="en-US" sz="2400">
              <a:cs typeface="Lucida Sans Unicode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FAQ about CHARTER SCHOOLS</a:t>
            </a:r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2743200" y="2678113"/>
            <a:ext cx="3657600" cy="32766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b="1">
                <a:solidFill>
                  <a:srgbClr val="003399"/>
                </a:solidFill>
              </a:rPr>
              <a:t>C</a:t>
            </a:r>
            <a:r>
              <a:rPr lang="en-US" altLang="en-US" sz="3000" b="1"/>
              <a:t>raftsmanship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b="1">
                <a:solidFill>
                  <a:srgbClr val="003399"/>
                </a:solidFill>
              </a:rPr>
              <a:t>C</a:t>
            </a:r>
            <a:r>
              <a:rPr lang="en-US" altLang="en-US" sz="3000" b="1"/>
              <a:t>ommitment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b="1">
                <a:solidFill>
                  <a:srgbClr val="003399"/>
                </a:solidFill>
              </a:rPr>
              <a:t>C</a:t>
            </a:r>
            <a:r>
              <a:rPr lang="en-US" altLang="en-US" sz="3000" b="1"/>
              <a:t>ritical thinking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b="1">
                <a:solidFill>
                  <a:srgbClr val="003399"/>
                </a:solidFill>
              </a:rPr>
              <a:t>C</a:t>
            </a:r>
            <a:r>
              <a:rPr lang="en-US" altLang="en-US" sz="3000" b="1"/>
              <a:t>reativity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b="1">
                <a:solidFill>
                  <a:srgbClr val="003399"/>
                </a:solidFill>
              </a:rPr>
              <a:t>C</a:t>
            </a:r>
            <a:r>
              <a:rPr lang="en-US" altLang="en-US" sz="3000" b="1"/>
              <a:t>uriosity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b="1">
                <a:solidFill>
                  <a:srgbClr val="003399"/>
                </a:solidFill>
              </a:rPr>
              <a:t>C</a:t>
            </a:r>
            <a:r>
              <a:rPr lang="en-US" altLang="en-US" sz="3000" b="1"/>
              <a:t>ommunity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b="1">
                <a:solidFill>
                  <a:srgbClr val="003399"/>
                </a:solidFill>
              </a:rPr>
              <a:t>C</a:t>
            </a:r>
            <a:r>
              <a:rPr lang="en-US" altLang="en-US" sz="3000" b="1"/>
              <a:t>ulture</a:t>
            </a:r>
          </a:p>
        </p:txBody>
      </p:sp>
      <p:pic>
        <p:nvPicPr>
          <p:cNvPr id="16387" name="Picture 4" descr="j040638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0" y="52388"/>
            <a:ext cx="44958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-138113" y="1916113"/>
            <a:ext cx="9144001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100" b="1">
                <a:solidFill>
                  <a:srgbClr val="FF0000"/>
                </a:solidFill>
                <a:latin typeface="Arial" panose="020B0604020202020204" pitchFamily="34" charset="0"/>
              </a:rPr>
              <a:t>7 C’s of Character</a:t>
            </a:r>
          </a:p>
        </p:txBody>
      </p:sp>
      <p:pic>
        <p:nvPicPr>
          <p:cNvPr id="16389" name="Picture 7" descr="DD01820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876300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Project based, real world problem solving approach to learning</a:t>
            </a:r>
          </a:p>
          <a:p>
            <a:r>
              <a:rPr lang="en-US" altLang="en-US"/>
              <a:t>High expectations</a:t>
            </a:r>
          </a:p>
          <a:p>
            <a:r>
              <a:rPr lang="en-US" altLang="en-US"/>
              <a:t>Discipline as self-discipline</a:t>
            </a:r>
          </a:p>
          <a:p>
            <a:r>
              <a:rPr lang="en-US" altLang="en-US"/>
              <a:t>Learning targets</a:t>
            </a:r>
          </a:p>
          <a:p>
            <a:r>
              <a:rPr lang="en-US" altLang="en-US"/>
              <a:t>10 Design Principles that fit with our 7 C’s of Character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/>
              <a:t>Expeditionary Learning—EL Education</a:t>
            </a:r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Project based</a:t>
            </a:r>
          </a:p>
          <a:p>
            <a:r>
              <a:rPr lang="en-US" altLang="en-US"/>
              <a:t>Real world applications</a:t>
            </a:r>
          </a:p>
          <a:p>
            <a:r>
              <a:rPr lang="en-US" altLang="en-US"/>
              <a:t>Student and teacher reflection</a:t>
            </a:r>
          </a:p>
          <a:p>
            <a:r>
              <a:rPr lang="en-US" altLang="en-US"/>
              <a:t>Productive noise—more student talk/discussion</a:t>
            </a:r>
          </a:p>
          <a:p>
            <a:r>
              <a:rPr lang="en-US" altLang="en-US"/>
              <a:t>Growing academics with good work habits</a:t>
            </a:r>
          </a:p>
          <a:p>
            <a:r>
              <a:rPr lang="en-US" altLang="en-US"/>
              <a:t>Learning targets—kid friendly objectives</a:t>
            </a:r>
          </a:p>
          <a:p>
            <a:r>
              <a:rPr lang="en-US" altLang="en-US"/>
              <a:t>Protocols—step by step procedures to discuss, analyze, or otherwise share/process information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What EL Looks Like</a:t>
            </a:r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400">
                <a:solidFill>
                  <a:srgbClr val="FF0000"/>
                </a:solidFill>
              </a:rPr>
              <a:t>3D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400"/>
              <a:t>In addition to score a 3.0 performance, in-depth inferences and applications go beyond what was taught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1400" b="1"/>
              <a:t>	</a:t>
            </a:r>
            <a:r>
              <a:rPr lang="en-US" sz="1400" b="1">
                <a:solidFill>
                  <a:srgbClr val="FF0000"/>
                </a:solidFill>
              </a:rPr>
              <a:t>3</a:t>
            </a:r>
            <a:endParaRPr lang="en-US" sz="1400">
              <a:solidFill>
                <a:srgbClr val="FF0000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400"/>
              <a:t>No major errors or omissions regarding any of the information or process (simple or complex) that were </a:t>
            </a:r>
            <a:r>
              <a:rPr lang="en-US" sz="1400" b="1" u="sng"/>
              <a:t>explicitly</a:t>
            </a:r>
            <a:r>
              <a:rPr lang="en-US" sz="1400"/>
              <a:t> taught.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1400" b="1"/>
              <a:t>	</a:t>
            </a:r>
            <a:r>
              <a:rPr lang="en-US" sz="1400" b="1">
                <a:solidFill>
                  <a:srgbClr val="FF0000"/>
                </a:solidFill>
              </a:rPr>
              <a:t>2.5</a:t>
            </a:r>
            <a:endParaRPr lang="en-US" sz="1400">
              <a:solidFill>
                <a:srgbClr val="FF0000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400"/>
              <a:t>No major errors or omissions regarding any of the simpler information or processes and partial knowledge of the more complex ideas and processes.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1400" b="1"/>
              <a:t>	</a:t>
            </a:r>
            <a:r>
              <a:rPr lang="en-US" sz="1400" b="1">
                <a:solidFill>
                  <a:srgbClr val="FF0000"/>
                </a:solidFill>
              </a:rPr>
              <a:t>2</a:t>
            </a:r>
            <a:endParaRPr lang="en-US" sz="1400">
              <a:solidFill>
                <a:srgbClr val="FF0000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400"/>
              <a:t>No major errors or omissions regarding any of the simpler information or processes but major errors or omissions regarding complex knowledge, ideas, and processes.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z="140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1400" b="1"/>
              <a:t>	</a:t>
            </a:r>
            <a:r>
              <a:rPr lang="en-US" sz="1400" b="1">
                <a:solidFill>
                  <a:srgbClr val="FF0000"/>
                </a:solidFill>
              </a:rPr>
              <a:t>1.5</a:t>
            </a:r>
            <a:endParaRPr lang="en-US" sz="1400">
              <a:solidFill>
                <a:srgbClr val="FF0000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400"/>
              <a:t>With help, partial knowledge of the simpler details or processes, and major errors or omissions regarding complex knowledge, ideas, and processes.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1400" b="1"/>
              <a:t>	</a:t>
            </a:r>
            <a:r>
              <a:rPr lang="en-US" sz="1400" b="1">
                <a:solidFill>
                  <a:srgbClr val="FF0000"/>
                </a:solidFill>
              </a:rPr>
              <a:t>1</a:t>
            </a:r>
            <a:endParaRPr lang="en-US" sz="1400">
              <a:solidFill>
                <a:srgbClr val="FF0000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400"/>
              <a:t>With help, a partial understanding of some of the simpler ideas, concepts, or processes.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z="12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Grading Scale</a:t>
            </a:r>
          </a:p>
        </p:txBody>
      </p:sp>
    </p:spTree>
  </p:cSld>
  <p:clrMapOvr>
    <a:masterClrMapping/>
  </p:clrMapOvr>
  <p:transition>
    <p:wipe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1071</Words>
  <Application>Microsoft Office PowerPoint</Application>
  <PresentationFormat>On-screen Show (4:3)</PresentationFormat>
  <Paragraphs>238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PowerPoint Presentation</vt:lpstr>
      <vt:lpstr>Administrative Team</vt:lpstr>
      <vt:lpstr>Brighten Academy’s Mission</vt:lpstr>
      <vt:lpstr>FAQ about CHARTER SCHOOLS </vt:lpstr>
      <vt:lpstr>FAQ about CHARTER SCHOOLS</vt:lpstr>
      <vt:lpstr>PowerPoint Presentation</vt:lpstr>
      <vt:lpstr>Expeditionary Learning—EL Education</vt:lpstr>
      <vt:lpstr>What EL Looks Like</vt:lpstr>
      <vt:lpstr>Grading Scale</vt:lpstr>
      <vt:lpstr>MTThF Hours 8:00-3:15 Wednesday Hours: 8:00-1:00</vt:lpstr>
      <vt:lpstr>MTThF Hours 8:00-3:15 Wednesday Hours: 8:00-1:00</vt:lpstr>
      <vt:lpstr>Carpool Courtesy Check</vt:lpstr>
      <vt:lpstr>MTThF Office Hours 7:10-4:00 Wednesday Office Hours: 7:10-2:00</vt:lpstr>
      <vt:lpstr>Student Discipline Code</vt:lpstr>
      <vt:lpstr>Parent Volunteer Requirements</vt:lpstr>
      <vt:lpstr>Student and Staff Safety</vt:lpstr>
      <vt:lpstr>Dress Code</vt:lpstr>
      <vt:lpstr>Student Dress Code</vt:lpstr>
      <vt:lpstr>Special Days and Events</vt:lpstr>
      <vt:lpstr>Student Attendance</vt:lpstr>
      <vt:lpstr>Lunch Options</vt:lpstr>
      <vt:lpstr>NSLP Info</vt:lpstr>
      <vt:lpstr>After School Program</vt:lpstr>
      <vt:lpstr>Miscellaneous Information </vt:lpstr>
      <vt:lpstr>Contact Us</vt:lpstr>
      <vt:lpstr>Contact Us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Connie</cp:lastModifiedBy>
  <cp:revision>5</cp:revision>
  <cp:lastPrinted>2017-07-31T20:27:46Z</cp:lastPrinted>
  <dcterms:modified xsi:type="dcterms:W3CDTF">2017-07-31T20:27:50Z</dcterms:modified>
</cp:coreProperties>
</file>