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1"/>
  </p:notesMasterIdLst>
  <p:sldIdLst>
    <p:sldId id="256" r:id="rId2"/>
    <p:sldId id="257" r:id="rId3"/>
    <p:sldId id="261" r:id="rId4"/>
    <p:sldId id="258" r:id="rId5"/>
    <p:sldId id="260" r:id="rId6"/>
    <p:sldId id="262" r:id="rId7"/>
    <p:sldId id="265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BF9E7-4D66-4631-BE00-C442CD7367F0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4DF07-693C-42FE-AC16-E8AD8D11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1697" indent="-285268">
              <a:defRPr>
                <a:solidFill>
                  <a:schemeClr val="tx1"/>
                </a:solidFill>
                <a:latin typeface="Arial" charset="0"/>
              </a:defRPr>
            </a:lvl2pPr>
            <a:lvl3pPr marL="1141073" indent="-228214">
              <a:defRPr>
                <a:solidFill>
                  <a:schemeClr val="tx1"/>
                </a:solidFill>
                <a:latin typeface="Arial" charset="0"/>
              </a:defRPr>
            </a:lvl3pPr>
            <a:lvl4pPr marL="1597503" indent="-228214">
              <a:defRPr>
                <a:solidFill>
                  <a:schemeClr val="tx1"/>
                </a:solidFill>
                <a:latin typeface="Arial" charset="0"/>
              </a:defRPr>
            </a:lvl4pPr>
            <a:lvl5pPr marL="2053932" indent="-228214">
              <a:defRPr>
                <a:solidFill>
                  <a:schemeClr val="tx1"/>
                </a:solidFill>
                <a:latin typeface="Arial" charset="0"/>
              </a:defRPr>
            </a:lvl5pPr>
            <a:lvl6pPr marL="2510362" indent="-2282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6790" indent="-2282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3219" indent="-2282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9649" indent="-2282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FC1D94-5DC1-4E8A-834A-A59EAE37879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/>
              <a:t>3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5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77828" name="Slide Number Placeholder 3"/>
          <p:cNvSpPr txBox="1">
            <a:spLocks noGrp="1"/>
          </p:cNvSpPr>
          <p:nvPr/>
        </p:nvSpPr>
        <p:spPr bwMode="auto">
          <a:xfrm>
            <a:off x="3970339" y="8829676"/>
            <a:ext cx="3038476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79" tIns="46139" rIns="92279" bIns="46139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256498-D5AB-462F-B2C9-E1B32872B2B2}" type="slidenum">
              <a:rPr lang="en-US" sz="1100"/>
              <a:pPr algn="r" eaLnBrk="1" hangingPunct="1"/>
              <a:t>4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72632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83972" name="Slide Number Placeholder 3"/>
          <p:cNvSpPr txBox="1">
            <a:spLocks noGrp="1"/>
          </p:cNvSpPr>
          <p:nvPr/>
        </p:nvSpPr>
        <p:spPr bwMode="auto">
          <a:xfrm>
            <a:off x="3970339" y="8829676"/>
            <a:ext cx="3038476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79" tIns="46139" rIns="92279" bIns="46139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CE8770C-5033-4BA7-94CC-724CC3C3C25B}" type="slidenum">
              <a:rPr lang="en-US" sz="1100"/>
              <a:pPr algn="r" eaLnBrk="1" hangingPunct="1"/>
              <a:t>5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35521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9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697" indent="-285268" defTabSz="93029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659" indent="-228214" defTabSz="93029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088" indent="-228214" defTabSz="93029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518" indent="-228214" defTabSz="93029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1946" indent="-228214" defTabSz="9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376" indent="-228214" defTabSz="9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805" indent="-228214" defTabSz="9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234" indent="-228214" defTabSz="9302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4873887-6BF5-40F0-9A26-1931BC42247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26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1EC868-0965-4DB0-B9B4-E2985C99329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7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3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2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3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9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6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4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6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4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5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9D1F303-6E3A-46AF-9EA3-B58E205E873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3E77105-5C29-4D66-8D8A-6908E969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8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xperience-ga.ctb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We’re Smart Cookies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 Georgia Milestones End of Grade Test Introduction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675" y="4938225"/>
            <a:ext cx="3024729" cy="157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XCGN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724" y="441286"/>
            <a:ext cx="3890632" cy="154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0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75" y="300790"/>
            <a:ext cx="10396882" cy="1151965"/>
          </a:xfrm>
        </p:spPr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942" y="1452755"/>
            <a:ext cx="10058400" cy="4367463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Replaces the CRCT</a:t>
            </a:r>
          </a:p>
          <a:p>
            <a:r>
              <a:rPr lang="en-US" sz="3200" dirty="0" smtClean="0"/>
              <a:t>NEW—online testing for some (7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and one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class)</a:t>
            </a:r>
          </a:p>
          <a:p>
            <a:pPr lvl="1"/>
            <a:r>
              <a:rPr lang="en-US" sz="3000" dirty="0" smtClean="0"/>
              <a:t>Read aloud accommodation—online </a:t>
            </a:r>
          </a:p>
          <a:p>
            <a:pPr lvl="1"/>
            <a:r>
              <a:rPr lang="en-US" sz="3000" dirty="0"/>
              <a:t>P</a:t>
            </a:r>
            <a:r>
              <a:rPr lang="en-US" sz="3000" dirty="0" smtClean="0"/>
              <a:t>aper/pencil for 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, one 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grade, 5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, 6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, and 8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</a:t>
            </a:r>
            <a:endParaRPr lang="en-US" sz="3000" dirty="0" smtClean="0"/>
          </a:p>
          <a:p>
            <a:r>
              <a:rPr lang="en-US" sz="3200" dirty="0" smtClean="0"/>
              <a:t>NEW—constructed response, extended constructed response, and extended writing response </a:t>
            </a:r>
            <a:endParaRPr lang="en-US" sz="3200" dirty="0" smtClean="0"/>
          </a:p>
          <a:p>
            <a:r>
              <a:rPr lang="en-US" sz="3200" dirty="0" smtClean="0"/>
              <a:t>Measures how well students learned grade level content</a:t>
            </a:r>
          </a:p>
          <a:p>
            <a:r>
              <a:rPr lang="en-US" sz="3200" dirty="0" smtClean="0"/>
              <a:t>Consists of ELA (reading, writing, and English language arts), Math, Science, and Social Studies </a:t>
            </a:r>
          </a:p>
          <a:p>
            <a:r>
              <a:rPr lang="en-US" sz="3200" dirty="0" smtClean="0"/>
              <a:t>Testing begins April 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and ends April 29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Scores back in the Fall of 2015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32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69758" y="299922"/>
            <a:ext cx="8353168" cy="14832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Georgia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Milestones EOG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Overview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Test Construction</a:t>
            </a:r>
          </a:p>
        </p:txBody>
      </p:sp>
      <p:sp>
        <p:nvSpPr>
          <p:cNvPr id="145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285613-407B-4582-86B3-1E43BF56F736}" type="slidenum">
              <a:rPr lang="en-US" altLang="en-US" sz="120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0043" y="2124432"/>
            <a:ext cx="10299031" cy="306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Calibri" pitchFamily="34" charset="0"/>
              </a:rPr>
              <a:t>Structure and Order</a:t>
            </a:r>
          </a:p>
          <a:p>
            <a:pPr marL="344488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Paper/Pencil and online administration modes available for all content areas</a:t>
            </a:r>
          </a:p>
          <a:p>
            <a:pPr marL="344488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For paper/pencil administrations, there will be one test booklet and one 16 to 20 page answer document by grade containing all 4 EOG content areas</a:t>
            </a:r>
          </a:p>
          <a:p>
            <a:pPr marL="344488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ELA Section 3 will assess writing (in all grades) and must be scheduled for a day separate from and following ELA Sections 1 and 2</a:t>
            </a:r>
          </a:p>
          <a:p>
            <a:pPr marL="344488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Administration Order: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English Language Arts, Mathematics, Science, Social Studies</a:t>
            </a:r>
          </a:p>
        </p:txBody>
      </p:sp>
    </p:spTree>
    <p:extLst>
      <p:ext uri="{BB962C8B-B14F-4D97-AF65-F5344CB8AC3E}">
        <p14:creationId xmlns:p14="http://schemas.microsoft.com/office/powerpoint/2010/main" val="21415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514600" y="381001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429000" y="2484012"/>
            <a:ext cx="5334000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666" y="524253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Georgia Milestones Test Schedule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605" y="1517995"/>
            <a:ext cx="6334626" cy="4050792"/>
          </a:xfrm>
        </p:spPr>
        <p:txBody>
          <a:bodyPr>
            <a:noAutofit/>
          </a:bodyPr>
          <a:lstStyle/>
          <a:p>
            <a:r>
              <a:rPr lang="en-US" dirty="0" smtClean="0"/>
              <a:t>April 21		ELA (1/2)</a:t>
            </a:r>
          </a:p>
          <a:p>
            <a:r>
              <a:rPr lang="en-US" dirty="0" smtClean="0"/>
              <a:t>April 22		ELA (3)</a:t>
            </a:r>
          </a:p>
          <a:p>
            <a:r>
              <a:rPr lang="en-US" dirty="0" smtClean="0"/>
              <a:t>April 23		Math (1/2)</a:t>
            </a:r>
          </a:p>
          <a:p>
            <a:r>
              <a:rPr lang="en-US" dirty="0" smtClean="0"/>
              <a:t>April 24		Make Up</a:t>
            </a:r>
          </a:p>
          <a:p>
            <a:r>
              <a:rPr lang="en-US" dirty="0" smtClean="0"/>
              <a:t>April 27		Make Up</a:t>
            </a:r>
          </a:p>
          <a:p>
            <a:r>
              <a:rPr lang="en-US" dirty="0" smtClean="0"/>
              <a:t>April 28		Science (1/2)</a:t>
            </a:r>
          </a:p>
          <a:p>
            <a:r>
              <a:rPr lang="en-US" dirty="0" smtClean="0"/>
              <a:t>April 29		Social Studies (1/2)</a:t>
            </a:r>
          </a:p>
          <a:p>
            <a:r>
              <a:rPr lang="en-US" dirty="0" smtClean="0"/>
              <a:t>April 30		Make Up</a:t>
            </a:r>
          </a:p>
          <a:p>
            <a:r>
              <a:rPr lang="en-US" dirty="0" smtClean="0"/>
              <a:t>May	1		Make 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5AED43-194F-424A-8B2A-72210987554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0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673557" y="1828800"/>
            <a:ext cx="8311486" cy="425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ts val="1200"/>
              </a:spcBef>
              <a:defRPr/>
            </a:pPr>
            <a:r>
              <a:rPr lang="en-US" sz="2200" b="1" dirty="0"/>
              <a:t>Content Areas and Item Types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sz="2200" dirty="0"/>
              <a:t>Content Areas</a:t>
            </a:r>
          </a:p>
          <a:p>
            <a:pPr marL="742950" lvl="1" indent="-285750">
              <a:spcBef>
                <a:spcPts val="1200"/>
              </a:spcBef>
              <a:buFontTx/>
              <a:buChar char="–"/>
              <a:defRPr/>
            </a:pPr>
            <a:r>
              <a:rPr lang="en-US" sz="2200" dirty="0"/>
              <a:t>ELA, Math, Science and Social Studies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200" dirty="0"/>
              <a:t>Item types</a:t>
            </a:r>
          </a:p>
          <a:p>
            <a:pPr>
              <a:spcBef>
                <a:spcPct val="20000"/>
              </a:spcBef>
              <a:defRPr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2260" y="276082"/>
            <a:ext cx="9007090" cy="1414304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Georgia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Milestones EOG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Overview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dirty="0">
                <a:solidFill>
                  <a:schemeClr val="accent6">
                    <a:lumMod val="50000"/>
                  </a:schemeClr>
                </a:solidFill>
              </a:rPr>
              <a:t>Test Construction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923452-FA34-4466-AE92-AC21BB9888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501900" y="3767233"/>
          <a:ext cx="7099300" cy="23566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816100"/>
                <a:gridCol w="1213224"/>
                <a:gridCol w="1434379"/>
                <a:gridCol w="1266322"/>
                <a:gridCol w="1369275"/>
              </a:tblGrid>
              <a:tr h="8809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Content</a:t>
                      </a:r>
                      <a:r>
                        <a:rPr lang="en-US" sz="1400" spc="35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Area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13652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Selected</a:t>
                      </a:r>
                      <a:endParaRPr lang="en-US" sz="1400" dirty="0">
                        <a:effectLst/>
                      </a:endParaRPr>
                    </a:p>
                    <a:p>
                      <a:pPr marL="105410" marR="0" algn="ctr"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Response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0020" marR="49530" indent="-7429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Constructed </a:t>
                      </a:r>
                      <a:r>
                        <a:rPr lang="en-US" sz="1400" dirty="0">
                          <a:effectLst/>
                        </a:rPr>
                        <a:t>Response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160020" marR="49530" indent="-74295" algn="ctr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en-US" sz="1400" dirty="0">
                          <a:effectLst/>
                        </a:rPr>
                        <a:t>2</a:t>
                      </a:r>
                      <a:r>
                        <a:rPr lang="en-US" sz="1400" spc="5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points)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 marR="53975" algn="ctr">
                        <a:lnSpc>
                          <a:spcPct val="102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Extended Constructed Response</a:t>
                      </a:r>
                    </a:p>
                    <a:p>
                      <a:pPr marL="134620" marR="1225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(4</a:t>
                      </a:r>
                      <a:r>
                        <a:rPr lang="en-US" sz="1400" spc="5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points)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3990" marR="161925" algn="ctr">
                        <a:lnSpc>
                          <a:spcPct val="102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Extended Writing Response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173990" marR="161925" algn="ctr">
                        <a:lnSpc>
                          <a:spcPct val="102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en-US" sz="1400" dirty="0">
                          <a:effectLst/>
                        </a:rPr>
                        <a:t>7</a:t>
                      </a:r>
                      <a:r>
                        <a:rPr lang="en-US" sz="1400" spc="5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points)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559">
                <a:tc>
                  <a:txBody>
                    <a:bodyPr/>
                    <a:lstStyle/>
                    <a:p>
                      <a:pPr marL="43815" marR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English</a:t>
                      </a:r>
                      <a:r>
                        <a:rPr lang="en-US" sz="1400" spc="7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Language</a:t>
                      </a:r>
                      <a:r>
                        <a:rPr lang="en-US" sz="1400" spc="3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Arts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35915" marR="324485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1160" marR="37973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4175" marR="37211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22275" marR="409575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559">
                <a:tc>
                  <a:txBody>
                    <a:bodyPr/>
                    <a:lstStyle/>
                    <a:p>
                      <a:pPr marL="43815" marR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Mathematics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35915" marR="324485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1160" marR="37973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4175" marR="37211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559">
                <a:tc>
                  <a:txBody>
                    <a:bodyPr/>
                    <a:lstStyle/>
                    <a:p>
                      <a:pPr marL="43815" marR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Science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5915" marR="324485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59">
                <a:tc>
                  <a:txBody>
                    <a:bodyPr/>
                    <a:lstStyle/>
                    <a:p>
                      <a:pPr marL="43815" marR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Social</a:t>
                      </a:r>
                      <a:r>
                        <a:rPr lang="en-US" sz="1400" spc="-10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Studies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35915" marR="324485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70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>
          <a:xfrm>
            <a:off x="1052238" y="165890"/>
            <a:ext cx="5559552" cy="969264"/>
          </a:xfrm>
        </p:spPr>
        <p:txBody>
          <a:bodyPr>
            <a:normAutofit/>
          </a:bodyPr>
          <a:lstStyle/>
          <a:p>
            <a:r>
              <a:rPr lang="en-US" altLang="en-US" sz="4800" dirty="0" smtClean="0">
                <a:solidFill>
                  <a:schemeClr val="accent6">
                    <a:lumMod val="50000"/>
                  </a:schemeClr>
                </a:solidFill>
              </a:rPr>
              <a:t>Georgia milestones</a:t>
            </a:r>
            <a:endParaRPr lang="en-US" altLang="en-US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747236"/>
              </p:ext>
            </p:extLst>
          </p:nvPr>
        </p:nvGraphicFramePr>
        <p:xfrm>
          <a:off x="1995605" y="1769804"/>
          <a:ext cx="8925059" cy="40888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27101"/>
                <a:gridCol w="1983346"/>
                <a:gridCol w="2065986"/>
                <a:gridCol w="2148626"/>
              </a:tblGrid>
              <a:tr h="8276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Content Area/Course</a:t>
                      </a:r>
                      <a:endParaRPr lang="en-US" sz="2000" dirty="0"/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Test</a:t>
                      </a:r>
                      <a:r>
                        <a:rPr lang="en-US" sz="2000" baseline="0" dirty="0" smtClean="0"/>
                        <a:t> Section(s)</a:t>
                      </a:r>
                      <a:endParaRPr lang="en-US" sz="2000" dirty="0"/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Minimum Time Per Section(s)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Maximum</a:t>
                      </a:r>
                      <a:r>
                        <a:rPr lang="en-US" sz="2000" baseline="0" dirty="0" smtClean="0"/>
                        <a:t> Time Per Section(s)</a:t>
                      </a:r>
                      <a:endParaRPr lang="en-US" sz="2000" dirty="0"/>
                    </a:p>
                  </a:txBody>
                  <a:tcPr marT="45722" marB="45722" anchor="ctr"/>
                </a:tc>
              </a:tr>
              <a:tr h="6051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English Language</a:t>
                      </a:r>
                      <a:r>
                        <a:rPr lang="en-US" sz="2000" baseline="0" dirty="0" smtClean="0"/>
                        <a:t> Arts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 and 2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 marT="45722" marB="45722"/>
                </a:tc>
              </a:tr>
              <a:tr h="7196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English Language</a:t>
                      </a:r>
                      <a:r>
                        <a:rPr lang="en-US" sz="2000" baseline="0" dirty="0" smtClean="0"/>
                        <a:t> Arts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marT="45722" marB="45722"/>
                </a:tc>
              </a:tr>
              <a:tr h="5438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Mathematics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 and 2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 marT="45722" marB="45722"/>
                </a:tc>
              </a:tr>
              <a:tr h="4677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Science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 and 2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 marT="45722" marB="45722"/>
                </a:tc>
              </a:tr>
              <a:tr h="4677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Social Studies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 and 2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4442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6AA6A43-0011-4CC1-B355-1DE4089FE90C}" type="slidenum">
              <a:rPr lang="en-US" altLang="en-US" sz="120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en-US" alt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5121" y="1133061"/>
            <a:ext cx="4353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Order and Timing</a:t>
            </a:r>
          </a:p>
        </p:txBody>
      </p:sp>
    </p:spTree>
    <p:extLst>
      <p:ext uri="{BB962C8B-B14F-4D97-AF65-F5344CB8AC3E}">
        <p14:creationId xmlns:p14="http://schemas.microsoft.com/office/powerpoint/2010/main" val="2079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301" y="2070394"/>
            <a:ext cx="10058400" cy="40507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Make sure your child eats a good protein filled breakfast each morning of testing</a:t>
            </a:r>
          </a:p>
          <a:p>
            <a:r>
              <a:rPr lang="en-US" sz="2400" dirty="0" smtClean="0"/>
              <a:t>Be sure they get plenty of rest</a:t>
            </a:r>
          </a:p>
          <a:p>
            <a:r>
              <a:rPr lang="en-US" sz="2400" dirty="0" smtClean="0"/>
              <a:t>Prep them for a different schedule for the testing days</a:t>
            </a:r>
          </a:p>
          <a:p>
            <a:r>
              <a:rPr lang="en-US" sz="2400" dirty="0" smtClean="0"/>
              <a:t>Arrive 5-10 minutes earlier to ensure a smooth morning (drop off begins at 7:10 a.m.)</a:t>
            </a:r>
          </a:p>
          <a:p>
            <a:r>
              <a:rPr lang="en-US" sz="2400" dirty="0" smtClean="0"/>
              <a:t>Make sure your child has his/her medication, glasses, and anything else they need when they come to school</a:t>
            </a:r>
          </a:p>
          <a:p>
            <a:r>
              <a:rPr lang="en-US" sz="2400" dirty="0" smtClean="0"/>
              <a:t>Reassure your child that they are ready for this!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36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title"/>
          </p:nvPr>
        </p:nvSpPr>
        <p:spPr>
          <a:xfrm>
            <a:off x="1663959" y="3425587"/>
            <a:ext cx="4377450" cy="13255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Questions?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E888F1-CE59-4659-BCB1-9E1F076D0F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6" name="Picture 2" descr="http://www.massageonthegousa.com/wp-content/uploads/2010/11/thankyou_im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773" y="2192507"/>
            <a:ext cx="3833362" cy="294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553" y="300947"/>
            <a:ext cx="3024729" cy="157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9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milestones—online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048" y="2093976"/>
            <a:ext cx="10058400" cy="40507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Click here to experience Georgia Milestones online</a:t>
            </a: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http://experience-ga.ctb.com</a:t>
            </a:r>
            <a:r>
              <a:rPr lang="en-US" sz="3200" dirty="0" smtClean="0">
                <a:hlinkClick r:id="rId2"/>
              </a:rPr>
              <a:t>/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8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41</TotalTime>
  <Words>413</Words>
  <Application>Microsoft Office PowerPoint</Application>
  <PresentationFormat>Widescreen</PresentationFormat>
  <Paragraphs>103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Rockwell</vt:lpstr>
      <vt:lpstr>Rockwell Condensed</vt:lpstr>
      <vt:lpstr>Times New Roman</vt:lpstr>
      <vt:lpstr>Wingdings</vt:lpstr>
      <vt:lpstr>Wingdings 2</vt:lpstr>
      <vt:lpstr>Wood Type</vt:lpstr>
      <vt:lpstr>We’re Smart Cookies</vt:lpstr>
      <vt:lpstr>What is it?</vt:lpstr>
      <vt:lpstr>Georgia Milestones EOG Overview Test Construction</vt:lpstr>
      <vt:lpstr>Georgia Milestones Test Schedule </vt:lpstr>
      <vt:lpstr>Georgia Milestones EOG Overview Test Construction</vt:lpstr>
      <vt:lpstr>Georgia milestones</vt:lpstr>
      <vt:lpstr>What can you do?</vt:lpstr>
      <vt:lpstr>Questions?</vt:lpstr>
      <vt:lpstr>Georgia milestones—online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We’re Smart Cookies</dc:title>
  <dc:creator>Connie Arnold</dc:creator>
  <cp:lastModifiedBy>Connie Arnold</cp:lastModifiedBy>
  <cp:revision>6</cp:revision>
  <dcterms:created xsi:type="dcterms:W3CDTF">2015-04-14T12:39:08Z</dcterms:created>
  <dcterms:modified xsi:type="dcterms:W3CDTF">2015-04-14T15:28:42Z</dcterms:modified>
</cp:coreProperties>
</file>